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8" r:id="rId13"/>
    <p:sldId id="267" r:id="rId14"/>
    <p:sldId id="269" r:id="rId15"/>
    <p:sldId id="271" r:id="rId16"/>
    <p:sldId id="274" r:id="rId17"/>
    <p:sldId id="275" r:id="rId18"/>
    <p:sldId id="276" r:id="rId19"/>
    <p:sldId id="277" r:id="rId20"/>
    <p:sldId id="278" r:id="rId21"/>
    <p:sldId id="272" r:id="rId22"/>
    <p:sldId id="273" r:id="rId23"/>
    <p:sldId id="270"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F9D9CD6-502F-40BF-841A-D18326441651}" type="datetimeFigureOut">
              <a:rPr lang="en-US" smtClean="0"/>
              <a:pPr/>
              <a:t>2/3/2010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07F9C4-79CA-4FF8-BA86-5DE0101F239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9D9CD6-502F-40BF-841A-D18326441651}" type="datetimeFigureOut">
              <a:rPr lang="en-US" smtClean="0"/>
              <a:pPr/>
              <a:t>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7F9C4-79CA-4FF8-BA86-5DE0101F239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907F9C4-79CA-4FF8-BA86-5DE0101F239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9D9CD6-502F-40BF-841A-D18326441651}" type="datetimeFigureOut">
              <a:rPr lang="en-US" smtClean="0"/>
              <a:pPr/>
              <a:t>2/3/2010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F9D9CD6-502F-40BF-841A-D18326441651}" type="datetimeFigureOut">
              <a:rPr lang="en-US" smtClean="0"/>
              <a:pPr/>
              <a:t>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907F9C4-79CA-4FF8-BA86-5DE0101F239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F9D9CD6-502F-40BF-841A-D18326441651}" type="datetimeFigureOut">
              <a:rPr lang="en-US" smtClean="0"/>
              <a:pPr/>
              <a:t>2/3/2010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07F9C4-79CA-4FF8-BA86-5DE0101F239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F9D9CD6-502F-40BF-841A-D18326441651}" type="datetimeFigureOut">
              <a:rPr lang="en-US" smtClean="0"/>
              <a:pPr/>
              <a:t>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7F9C4-79CA-4FF8-BA86-5DE0101F239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F9D9CD6-502F-40BF-841A-D18326441651}" type="datetimeFigureOut">
              <a:rPr lang="en-US" smtClean="0"/>
              <a:pPr/>
              <a:t>2/3/2010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907F9C4-79CA-4FF8-BA86-5DE0101F239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9D9CD6-502F-40BF-841A-D18326441651}" type="datetimeFigureOut">
              <a:rPr lang="en-US" smtClean="0"/>
              <a:pPr/>
              <a:t>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907F9C4-79CA-4FF8-BA86-5DE0101F23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F9D9CD6-502F-40BF-841A-D18326441651}" type="datetimeFigureOut">
              <a:rPr lang="en-US" smtClean="0"/>
              <a:pPr/>
              <a:t>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907F9C4-79CA-4FF8-BA86-5DE0101F23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907F9C4-79CA-4FF8-BA86-5DE0101F239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F9D9CD6-502F-40BF-841A-D18326441651}" type="datetimeFigureOut">
              <a:rPr lang="en-US" smtClean="0"/>
              <a:pPr/>
              <a:t>2/3/2010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907F9C4-79CA-4FF8-BA86-5DE0101F239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F9D9CD6-502F-40BF-841A-D18326441651}" type="datetimeFigureOut">
              <a:rPr lang="en-US" smtClean="0"/>
              <a:pPr/>
              <a:t>2/3/2010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F9D9CD6-502F-40BF-841A-D18326441651}" type="datetimeFigureOut">
              <a:rPr lang="en-US" smtClean="0"/>
              <a:pPr/>
              <a:t>2/3/2010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907F9C4-79CA-4FF8-BA86-5DE0101F239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ala.org/Content/NavigationMenu/ACRL/Standards_and_Guidelines/Standards_for_College_Libraries_2000_Edition.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Higher Education</a:t>
            </a:r>
            <a:endParaRPr lang="en-US" dirty="0"/>
          </a:p>
        </p:txBody>
      </p:sp>
      <p:sp>
        <p:nvSpPr>
          <p:cNvPr id="2" name="Title 1"/>
          <p:cNvSpPr>
            <a:spLocks noGrp="1"/>
          </p:cNvSpPr>
          <p:nvPr>
            <p:ph type="ctrTitle"/>
          </p:nvPr>
        </p:nvSpPr>
        <p:spPr/>
        <p:txBody>
          <a:bodyPr/>
          <a:lstStyle/>
          <a:p>
            <a:r>
              <a:rPr lang="en-US" dirty="0" smtClean="0"/>
              <a:t>Historical Overview</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Academic Libraries</a:t>
            </a:r>
            <a:endParaRPr lang="en-US" dirty="0"/>
          </a:p>
        </p:txBody>
      </p:sp>
      <p:sp>
        <p:nvSpPr>
          <p:cNvPr id="3" name="Content Placeholder 2"/>
          <p:cNvSpPr>
            <a:spLocks noGrp="1"/>
          </p:cNvSpPr>
          <p:nvPr>
            <p:ph sz="quarter" idx="1"/>
          </p:nvPr>
        </p:nvSpPr>
        <p:spPr/>
        <p:txBody>
          <a:bodyPr/>
          <a:lstStyle/>
          <a:p>
            <a:r>
              <a:rPr lang="en-US" dirty="0" smtClean="0"/>
              <a:t>The general failure of college libraries to provide adequately for undergraduates stimulated the development of extensive book collections by the literary societies that flourished in the first three decades of the 19</a:t>
            </a:r>
            <a:r>
              <a:rPr lang="en-US" baseline="30000" dirty="0" smtClean="0"/>
              <a:t>th</a:t>
            </a:r>
            <a:r>
              <a:rPr lang="en-US" dirty="0" smtClean="0"/>
              <a:t> century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Academic Libraries</a:t>
            </a:r>
            <a:endParaRPr lang="en-US" dirty="0"/>
          </a:p>
        </p:txBody>
      </p:sp>
      <p:sp>
        <p:nvSpPr>
          <p:cNvPr id="3" name="Content Placeholder 2"/>
          <p:cNvSpPr>
            <a:spLocks noGrp="1"/>
          </p:cNvSpPr>
          <p:nvPr>
            <p:ph sz="quarter" idx="1"/>
          </p:nvPr>
        </p:nvSpPr>
        <p:spPr/>
        <p:txBody>
          <a:bodyPr/>
          <a:lstStyle/>
          <a:p>
            <a:pPr>
              <a:buFontTx/>
              <a:buNone/>
            </a:pPr>
            <a:r>
              <a:rPr lang="en-US" dirty="0" smtClean="0"/>
              <a:t>The university library had two basic functions: </a:t>
            </a:r>
          </a:p>
          <a:p>
            <a:pPr>
              <a:buFontTx/>
              <a:buNone/>
            </a:pPr>
            <a:r>
              <a:rPr lang="en-US" dirty="0" smtClean="0"/>
              <a:t>	* preserved recorded knowledge</a:t>
            </a:r>
          </a:p>
          <a:p>
            <a:pPr>
              <a:buFontTx/>
              <a:buNone/>
            </a:pPr>
            <a:r>
              <a:rPr lang="en-US" dirty="0" smtClean="0"/>
              <a:t>    * make that knowledge available for use</a:t>
            </a:r>
          </a:p>
          <a:p>
            <a:pPr>
              <a:buFontTx/>
              <a:buNone/>
            </a:pPr>
            <a:r>
              <a:rPr lang="en-US" dirty="0" smtClean="0"/>
              <a:t>	</a:t>
            </a:r>
          </a:p>
          <a:p>
            <a:pPr>
              <a:buFontTx/>
              <a:buNone/>
            </a:pPr>
            <a:r>
              <a:rPr lang="en-US" dirty="0" smtClean="0"/>
              <a:t>		(these functions could be in conflict)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Academic Libraries</a:t>
            </a:r>
            <a:endParaRPr lang="en-US" dirty="0"/>
          </a:p>
        </p:txBody>
      </p:sp>
      <p:sp>
        <p:nvSpPr>
          <p:cNvPr id="3" name="Content Placeholder 2"/>
          <p:cNvSpPr>
            <a:spLocks noGrp="1"/>
          </p:cNvSpPr>
          <p:nvPr>
            <p:ph sz="quarter" idx="1"/>
          </p:nvPr>
        </p:nvSpPr>
        <p:spPr/>
        <p:txBody>
          <a:bodyPr/>
          <a:lstStyle/>
          <a:p>
            <a:r>
              <a:rPr lang="en-US" dirty="0" smtClean="0"/>
              <a:t>Shift from classical education to empirical knowledge and research universities led to change in libraries</a:t>
            </a:r>
          </a:p>
          <a:p>
            <a:r>
              <a:rPr lang="en-US" dirty="0" smtClean="0"/>
              <a:t>Students required to do outside research and reading</a:t>
            </a:r>
          </a:p>
          <a:p>
            <a:r>
              <a:rPr lang="en-US" dirty="0" smtClean="0"/>
              <a:t>Resulted in:</a:t>
            </a:r>
          </a:p>
          <a:p>
            <a:pPr lvl="1"/>
            <a:r>
              <a:rPr lang="en-US" dirty="0" smtClean="0"/>
              <a:t>Need for longer hours</a:t>
            </a:r>
          </a:p>
          <a:p>
            <a:pPr lvl="1"/>
            <a:r>
              <a:rPr lang="en-US" dirty="0" smtClean="0"/>
              <a:t>More help from staff</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Academic Libraries</a:t>
            </a:r>
            <a:endParaRPr lang="en-US" dirty="0"/>
          </a:p>
        </p:txBody>
      </p:sp>
      <p:sp>
        <p:nvSpPr>
          <p:cNvPr id="3" name="Content Placeholder 2"/>
          <p:cNvSpPr>
            <a:spLocks noGrp="1"/>
          </p:cNvSpPr>
          <p:nvPr>
            <p:ph sz="quarter" idx="1"/>
          </p:nvPr>
        </p:nvSpPr>
        <p:spPr/>
        <p:txBody>
          <a:bodyPr/>
          <a:lstStyle/>
          <a:p>
            <a:r>
              <a:rPr lang="en-US" dirty="0" smtClean="0"/>
              <a:t>Qualifications for a “chief” librarian</a:t>
            </a:r>
          </a:p>
          <a:p>
            <a:pPr lvl="1"/>
            <a:r>
              <a:rPr lang="en-US" dirty="0" smtClean="0"/>
              <a:t>Wide knowledge of books—a “bookman”</a:t>
            </a:r>
          </a:p>
          <a:p>
            <a:pPr lvl="1"/>
            <a:r>
              <a:rPr lang="en-US" dirty="0" smtClean="0"/>
              <a:t>Grasp of established principles of library management while stimulating and directing innovations to meet new demands</a:t>
            </a:r>
          </a:p>
          <a:p>
            <a:pPr lvl="1"/>
            <a:r>
              <a:rPr lang="en-US" dirty="0" smtClean="0"/>
              <a:t>Be a scholar, administration, “businessman,” and able to rally support for library services</a:t>
            </a:r>
          </a:p>
          <a:p>
            <a:r>
              <a:rPr lang="en-US" dirty="0" smtClean="0"/>
              <a:t>Development of the profession</a:t>
            </a:r>
          </a:p>
          <a:p>
            <a:pPr lvl="1"/>
            <a:r>
              <a:rPr lang="en-US" dirty="0" smtClean="0"/>
              <a:t>Library schools</a:t>
            </a:r>
          </a:p>
          <a:p>
            <a:pPr lvl="1"/>
            <a:r>
              <a:rPr lang="en-US" dirty="0" smtClean="0"/>
              <a:t>Reference</a:t>
            </a:r>
          </a:p>
          <a:p>
            <a:pPr lvl="1"/>
            <a:r>
              <a:rPr lang="en-US" dirty="0" smtClean="0"/>
              <a:t>Instruction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subTitle" idx="1"/>
          </p:nvPr>
        </p:nvSpPr>
        <p:spPr/>
        <p:txBody>
          <a:bodyPr/>
          <a:lstStyle/>
          <a:p>
            <a:r>
              <a:rPr lang="en-US" dirty="0" smtClean="0"/>
              <a:t>The Present</a:t>
            </a:r>
            <a:endParaRPr lang="en-US" dirty="0"/>
          </a:p>
        </p:txBody>
      </p:sp>
      <p:sp>
        <p:nvSpPr>
          <p:cNvPr id="4" name="Title 3"/>
          <p:cNvSpPr>
            <a:spLocks noGrp="1"/>
          </p:cNvSpPr>
          <p:nvPr>
            <p:ph type="ctrTitle"/>
          </p:nvPr>
        </p:nvSpPr>
        <p:spPr/>
        <p:txBody>
          <a:bodyPr/>
          <a:lstStyle/>
          <a:p>
            <a:r>
              <a:rPr lang="en-US" dirty="0" smtClean="0"/>
              <a:t>Academic Libraries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1577D6F9-79D0-48DA-A0BA-6963B9B938B6}" type="slidenum">
              <a:rPr lang="en-US"/>
              <a:pPr/>
              <a:t>15</a:t>
            </a:fld>
            <a:endParaRPr lang="en-US"/>
          </a:p>
        </p:txBody>
      </p:sp>
      <p:sp>
        <p:nvSpPr>
          <p:cNvPr id="30722" name="Rectangle 2"/>
          <p:cNvSpPr>
            <a:spLocks noGrp="1" noChangeArrowheads="1"/>
          </p:cNvSpPr>
          <p:nvPr>
            <p:ph type="title"/>
          </p:nvPr>
        </p:nvSpPr>
        <p:spPr/>
        <p:txBody>
          <a:bodyPr/>
          <a:lstStyle/>
          <a:p>
            <a:r>
              <a:rPr lang="en-US"/>
              <a:t>Political Context</a:t>
            </a:r>
          </a:p>
        </p:txBody>
      </p:sp>
      <p:sp>
        <p:nvSpPr>
          <p:cNvPr id="30723" name="Rectangle 3"/>
          <p:cNvSpPr>
            <a:spLocks noGrp="1" noChangeArrowheads="1"/>
          </p:cNvSpPr>
          <p:nvPr>
            <p:ph type="body" idx="1"/>
          </p:nvPr>
        </p:nvSpPr>
        <p:spPr/>
        <p:txBody>
          <a:bodyPr/>
          <a:lstStyle/>
          <a:p>
            <a:r>
              <a:rPr lang="en-US"/>
              <a:t>Reporting structure of director in institution</a:t>
            </a:r>
          </a:p>
          <a:p>
            <a:pPr lvl="1"/>
            <a:r>
              <a:rPr lang="en-US"/>
              <a:t>Change in administration (e.g., provost or chancellor)  OR change in president</a:t>
            </a:r>
          </a:p>
          <a:p>
            <a:pPr lvl="1"/>
            <a:r>
              <a:rPr lang="en-US"/>
              <a:t>Competition among units for “scarce” resources</a:t>
            </a:r>
          </a:p>
          <a:p>
            <a:pPr lvl="1"/>
            <a:r>
              <a:rPr lang="en-US"/>
              <a:t>Authority of person above director to overrule library policy. Implications and consequences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Context</a:t>
            </a:r>
            <a:endParaRPr lang="en-US" dirty="0"/>
          </a:p>
        </p:txBody>
      </p:sp>
      <p:sp>
        <p:nvSpPr>
          <p:cNvPr id="3" name="Content Placeholder 2"/>
          <p:cNvSpPr>
            <a:spLocks noGrp="1"/>
          </p:cNvSpPr>
          <p:nvPr>
            <p:ph sz="quarter" idx="1"/>
          </p:nvPr>
        </p:nvSpPr>
        <p:spPr/>
        <p:txBody>
          <a:bodyPr/>
          <a:lstStyle/>
          <a:p>
            <a:r>
              <a:rPr lang="en-US" dirty="0" smtClean="0"/>
              <a:t>Mission </a:t>
            </a:r>
          </a:p>
          <a:p>
            <a:r>
              <a:rPr lang="en-US" dirty="0" smtClean="0"/>
              <a:t>Vision</a:t>
            </a:r>
          </a:p>
          <a:p>
            <a:r>
              <a:rPr lang="en-US" dirty="0" smtClean="0"/>
              <a:t>Strategic Planning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HCL Mission Statement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Harvard College Library supports the teaching and research activities of the Faculty of Arts and Sciences and the University. Beyond this primary responsibility, the Library serves, to the extent feasible, the larger scholarly community. </a:t>
            </a:r>
          </a:p>
          <a:p>
            <a:r>
              <a:rPr lang="en-US" dirty="0" smtClean="0"/>
              <a:t>The Library acquires, organizes, preserves, and makes readily available collections of scholarly materials in all media and formats. </a:t>
            </a:r>
          </a:p>
          <a:p>
            <a:r>
              <a:rPr lang="en-US" dirty="0" smtClean="0"/>
              <a:t>The Library fulfills its mission by providing intellectual access to materials and information available at the University and elsewhere, by providing assistance and training in the location and use of these materials, and by providing facilities and services for research and study.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O’Neill Library Mission Statement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University Libraries will lead and support the Boston College community in achieving distinction in research, learning, and teaching. As expert guides to the intellectual record and as stewards of scholarly information, the Libraries promote the University’s mission by:</a:t>
            </a:r>
          </a:p>
          <a:p>
            <a:pPr lvl="1"/>
            <a:r>
              <a:rPr lang="en-US" dirty="0" smtClean="0"/>
              <a:t>providing access to the highest quality scholarly/information resources and services whenever and wherever the user needs them;</a:t>
            </a:r>
          </a:p>
          <a:p>
            <a:pPr lvl="1"/>
            <a:r>
              <a:rPr lang="en-US" dirty="0" smtClean="0"/>
              <a:t>providing leadership and expertise to faculty and students in the creation and dissemination of scholarship in digital format; </a:t>
            </a:r>
          </a:p>
          <a:p>
            <a:pPr lvl="1"/>
            <a:r>
              <a:rPr lang="en-US" dirty="0" smtClean="0"/>
              <a:t>improving the physical and virtual environment in order to support user self-sufficiency and productivity;</a:t>
            </a:r>
          </a:p>
          <a:p>
            <a:pPr lvl="1"/>
            <a:r>
              <a:rPr lang="en-US" dirty="0" smtClean="0"/>
              <a:t>developing an organization that facilitates operational flexibility and fosters collaboration, innovation, and continuous improvement. </a:t>
            </a: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D’Alzon</a:t>
            </a:r>
            <a:r>
              <a:rPr lang="en-US" dirty="0" smtClean="0"/>
              <a:t> Library Mission Statement</a:t>
            </a:r>
            <a:endParaRPr lang="en-US" dirty="0"/>
          </a:p>
        </p:txBody>
      </p:sp>
      <p:sp>
        <p:nvSpPr>
          <p:cNvPr id="3" name="Content Placeholder 2"/>
          <p:cNvSpPr>
            <a:spLocks noGrp="1"/>
          </p:cNvSpPr>
          <p:nvPr>
            <p:ph sz="quarter" idx="1"/>
          </p:nvPr>
        </p:nvSpPr>
        <p:spPr/>
        <p:txBody>
          <a:bodyPr/>
          <a:lstStyle/>
          <a:p>
            <a:r>
              <a:rPr lang="en-US" dirty="0" smtClean="0"/>
              <a:t>The mission of the Emmanuel </a:t>
            </a:r>
            <a:r>
              <a:rPr lang="en-US" dirty="0" err="1" smtClean="0"/>
              <a:t>d'Alzon</a:t>
            </a:r>
            <a:r>
              <a:rPr lang="en-US" dirty="0" smtClean="0"/>
              <a:t> Library is to support learning, teaching, and research throughout the Assumption College community by actively encouraging and facilitating use of its services and collections, by providing personalized assistance in the use of library resources, by offering instruction on research strategies and tools, and by presenting academically-oriented programs and events.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Education in the United States</a:t>
            </a:r>
            <a:endParaRPr lang="en-US" dirty="0"/>
          </a:p>
        </p:txBody>
      </p:sp>
      <p:sp>
        <p:nvSpPr>
          <p:cNvPr id="3" name="Content Placeholder 2"/>
          <p:cNvSpPr>
            <a:spLocks noGrp="1"/>
          </p:cNvSpPr>
          <p:nvPr>
            <p:ph sz="quarter" idx="1"/>
          </p:nvPr>
        </p:nvSpPr>
        <p:spPr/>
        <p:txBody>
          <a:bodyPr/>
          <a:lstStyle/>
          <a:p>
            <a:r>
              <a:rPr lang="en-US" dirty="0" smtClean="0"/>
              <a:t>Higher education intertwined with early history</a:t>
            </a:r>
          </a:p>
          <a:p>
            <a:r>
              <a:rPr lang="en-US" dirty="0" smtClean="0"/>
              <a:t>Harvard founded 1636.  John Harvard left his library and part of his estate to the college in 1638.</a:t>
            </a:r>
          </a:p>
          <a:p>
            <a:pPr lvl="1"/>
            <a:r>
              <a:rPr lang="en-US" dirty="0" smtClean="0"/>
              <a:t>"To advance Learning and perpetuate it to Posterity; dreading to leave an illiterate Ministry to the Churches." </a:t>
            </a:r>
          </a:p>
          <a:p>
            <a:r>
              <a:rPr lang="en-US" dirty="0" smtClean="0"/>
              <a:t>Within 13 colonies, 9 colleges and universities founded.</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Oberlin College Library Mission Statement</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The Oberlin College community is strongly committed to excellence in teaching, learning, artistry, and research. The Library actively responds to this commitment by providing resources and services that support and enhance the broad and rigorous programs in the College of Arts and Sciences and the Conservatory of Music. </a:t>
            </a:r>
          </a:p>
          <a:p>
            <a:r>
              <a:rPr lang="en-US" dirty="0" smtClean="0"/>
              <a:t>An integral part of the College's academic life, the Library builds and maintains extensive, carefully-selected, and well-organized collections that are essential for the success of the curriculum; it provides wide and effective access to networked scholarly resources; and it works in cooperation with faculty to develop in Oberlin College students competence in using the Library and other information sources. To enable faculty and students to take full advantage of library resources, the Library maintains a highly-qualified staff that is responsive to individual needs and exceptionally dedicated to service and teaching.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39B608D0-DB48-412C-96BF-B8E522C5116D}" type="slidenum">
              <a:rPr lang="en-US"/>
              <a:pPr/>
              <a:t>21</a:t>
            </a:fld>
            <a:endParaRPr lang="en-US"/>
          </a:p>
        </p:txBody>
      </p:sp>
      <p:sp>
        <p:nvSpPr>
          <p:cNvPr id="31746" name="Rectangle 2"/>
          <p:cNvSpPr>
            <a:spLocks noGrp="1" noChangeArrowheads="1"/>
          </p:cNvSpPr>
          <p:nvPr>
            <p:ph type="title"/>
          </p:nvPr>
        </p:nvSpPr>
        <p:spPr/>
        <p:txBody>
          <a:bodyPr/>
          <a:lstStyle/>
          <a:p>
            <a:r>
              <a:rPr lang="en-US"/>
              <a:t>Director/Staff as</a:t>
            </a:r>
          </a:p>
        </p:txBody>
      </p:sp>
      <p:sp>
        <p:nvSpPr>
          <p:cNvPr id="31747" name="Rectangle 3"/>
          <p:cNvSpPr>
            <a:spLocks noGrp="1" noChangeArrowheads="1"/>
          </p:cNvSpPr>
          <p:nvPr>
            <p:ph type="body" idx="1"/>
          </p:nvPr>
        </p:nvSpPr>
        <p:spPr/>
        <p:txBody>
          <a:bodyPr/>
          <a:lstStyle/>
          <a:p>
            <a:r>
              <a:rPr lang="en-US"/>
              <a:t>Institutional/community “citizen” and “player”</a:t>
            </a:r>
          </a:p>
          <a:p>
            <a:pPr lvl="1"/>
            <a:r>
              <a:rPr lang="en-US"/>
              <a:t>What is a “library” in today’s context?</a:t>
            </a:r>
          </a:p>
          <a:p>
            <a:pPr lvl="1"/>
            <a:r>
              <a:rPr lang="en-US"/>
              <a:t>What is the “mission”</a:t>
            </a:r>
          </a:p>
          <a:p>
            <a:pPr lvl="1"/>
            <a:r>
              <a:rPr lang="en-US"/>
              <a:t>What is role of library in context to its competition?</a:t>
            </a:r>
          </a:p>
          <a:p>
            <a:pPr lvl="1"/>
            <a:r>
              <a:rPr lang="en-US"/>
              <a:t>Why not replace library with “virtual library?”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LIS 451</a:t>
            </a:r>
          </a:p>
        </p:txBody>
      </p:sp>
      <p:sp>
        <p:nvSpPr>
          <p:cNvPr id="7" name="Slide Number Placeholder 6"/>
          <p:cNvSpPr>
            <a:spLocks noGrp="1"/>
          </p:cNvSpPr>
          <p:nvPr>
            <p:ph type="sldNum" sz="quarter" idx="12"/>
          </p:nvPr>
        </p:nvSpPr>
        <p:spPr/>
        <p:txBody>
          <a:bodyPr/>
          <a:lstStyle/>
          <a:p>
            <a:fld id="{1174875C-E95F-473C-AE11-22B1BB046D11}" type="slidenum">
              <a:rPr lang="en-US"/>
              <a:pPr/>
              <a:t>22</a:t>
            </a:fld>
            <a:endParaRPr lang="en-US"/>
          </a:p>
        </p:txBody>
      </p:sp>
      <p:sp>
        <p:nvSpPr>
          <p:cNvPr id="32770" name="Rectangle 2"/>
          <p:cNvSpPr>
            <a:spLocks noGrp="1" noChangeArrowheads="1"/>
          </p:cNvSpPr>
          <p:nvPr>
            <p:ph type="title"/>
          </p:nvPr>
        </p:nvSpPr>
        <p:spPr/>
        <p:txBody>
          <a:bodyPr/>
          <a:lstStyle/>
          <a:p>
            <a:r>
              <a:rPr lang="en-US"/>
              <a:t>Status (Academic/Faculty)</a:t>
            </a:r>
          </a:p>
        </p:txBody>
      </p:sp>
      <p:sp>
        <p:nvSpPr>
          <p:cNvPr id="32771" name="Rectangle 3"/>
          <p:cNvSpPr>
            <a:spLocks noGrp="1" noChangeArrowheads="1"/>
          </p:cNvSpPr>
          <p:nvPr>
            <p:ph type="body" sz="half" idx="1"/>
          </p:nvPr>
        </p:nvSpPr>
        <p:spPr>
          <a:xfrm>
            <a:off x="685800" y="1981200"/>
            <a:ext cx="3814763" cy="4114800"/>
          </a:xfrm>
        </p:spPr>
        <p:txBody>
          <a:bodyPr/>
          <a:lstStyle/>
          <a:p>
            <a:r>
              <a:rPr lang="en-US"/>
              <a:t>Faculty Status—similar to “teaching” faculty on tenure-track</a:t>
            </a:r>
          </a:p>
          <a:p>
            <a:pPr>
              <a:buFontTx/>
              <a:buNone/>
            </a:pPr>
            <a:endParaRPr lang="en-US"/>
          </a:p>
          <a:p>
            <a:endParaRPr lang="en-US"/>
          </a:p>
          <a:p>
            <a:pPr lvl="1"/>
            <a:r>
              <a:rPr lang="en-US"/>
              <a:t>Trend in institutions for faculty is away from tenure. Why?</a:t>
            </a:r>
          </a:p>
        </p:txBody>
      </p:sp>
      <p:sp>
        <p:nvSpPr>
          <p:cNvPr id="32772" name="Rectangle 4"/>
          <p:cNvSpPr>
            <a:spLocks noGrp="1" noChangeArrowheads="1"/>
          </p:cNvSpPr>
          <p:nvPr>
            <p:ph type="body" sz="half" idx="2"/>
          </p:nvPr>
        </p:nvSpPr>
        <p:spPr>
          <a:xfrm>
            <a:off x="4643438" y="1981200"/>
            <a:ext cx="3814762" cy="4114800"/>
          </a:xfrm>
        </p:spPr>
        <p:txBody>
          <a:bodyPr/>
          <a:lstStyle/>
          <a:p>
            <a:r>
              <a:rPr lang="en-US"/>
              <a:t>Academic Status</a:t>
            </a:r>
          </a:p>
          <a:p>
            <a:r>
              <a:rPr lang="en-US"/>
              <a:t>Other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Penn State- Library Tenure Review</a:t>
            </a:r>
            <a:endParaRPr lang="en-US" dirty="0"/>
          </a:p>
        </p:txBody>
      </p:sp>
      <p:sp>
        <p:nvSpPr>
          <p:cNvPr id="3" name="Content Placeholder 2"/>
          <p:cNvSpPr>
            <a:spLocks noGrp="1"/>
          </p:cNvSpPr>
          <p:nvPr>
            <p:ph sz="quarter" idx="1"/>
          </p:nvPr>
        </p:nvSpPr>
        <p:spPr/>
        <p:txBody>
          <a:bodyPr>
            <a:normAutofit fontScale="92500" lnSpcReduction="20000"/>
          </a:bodyPr>
          <a:lstStyle/>
          <a:p>
            <a:pPr marL="609600" indent="-609600">
              <a:buFontTx/>
              <a:buNone/>
            </a:pPr>
            <a:r>
              <a:rPr lang="en-US" sz="2400" dirty="0" smtClean="0"/>
              <a:t>(judge the candidate’s research, scholarly qualities, career development, and contributions to the discipline)</a:t>
            </a:r>
          </a:p>
          <a:p>
            <a:pPr marL="609600" indent="-609600">
              <a:buFontTx/>
              <a:buAutoNum type="arabicPeriod"/>
            </a:pPr>
            <a:r>
              <a:rPr lang="en-US" sz="2800" dirty="0" smtClean="0"/>
              <a:t>His/her research abilities and accomplishments, including papers given at professional meetings</a:t>
            </a:r>
          </a:p>
          <a:p>
            <a:pPr marL="609600" indent="-609600">
              <a:buFontTx/>
              <a:buAutoNum type="arabicPeriod" startAt="2"/>
            </a:pPr>
            <a:r>
              <a:rPr lang="en-US" sz="2800" dirty="0" smtClean="0"/>
              <a:t>The quality of his/her publications</a:t>
            </a:r>
          </a:p>
          <a:p>
            <a:pPr marL="609600" indent="-609600">
              <a:buFontTx/>
              <a:buAutoNum type="arabicPeriod" startAt="3"/>
            </a:pPr>
            <a:r>
              <a:rPr lang="en-US" sz="2800" dirty="0" smtClean="0"/>
              <a:t>His/her reputation of standing in the field</a:t>
            </a:r>
          </a:p>
          <a:p>
            <a:pPr marL="609600" indent="-609600">
              <a:buFontTx/>
              <a:buAutoNum type="arabicPeriod" startAt="4"/>
            </a:pPr>
            <a:r>
              <a:rPr lang="en-US" sz="2800" dirty="0" smtClean="0"/>
              <a:t>His/her potential for further growth and achievement</a:t>
            </a:r>
          </a:p>
          <a:p>
            <a:pPr marL="609600" indent="-609600">
              <a:buFontTx/>
              <a:buAutoNum type="arabicPeriod" startAt="5"/>
            </a:pPr>
            <a:r>
              <a:rPr lang="en-US" sz="2800" dirty="0" smtClean="0"/>
              <a:t>Whether he/she would be ranked among the most capable and promising librarians in his/her area</a:t>
            </a:r>
          </a:p>
          <a:p>
            <a:pPr marL="609600" indent="-609600">
              <a:buFontTx/>
              <a:buNone/>
            </a:pPr>
            <a:r>
              <a:rPr lang="en-US" sz="2200" dirty="0" smtClean="0">
                <a:solidFill>
                  <a:schemeClr val="accent1">
                    <a:lumMod val="75000"/>
                  </a:schemeClr>
                </a:solidFill>
              </a:rPr>
              <a:t>6.</a:t>
            </a:r>
            <a:r>
              <a:rPr lang="en-US" sz="2800" dirty="0" smtClean="0"/>
              <a:t>	The quality of his/her teaching, should you have knowledge regarding this category</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Penn State Library Tenure Review</a:t>
            </a:r>
            <a:endParaRPr lang="en-US" dirty="0"/>
          </a:p>
        </p:txBody>
      </p:sp>
      <p:sp>
        <p:nvSpPr>
          <p:cNvPr id="3" name="Content Placeholder 2"/>
          <p:cNvSpPr>
            <a:spLocks noGrp="1"/>
          </p:cNvSpPr>
          <p:nvPr>
            <p:ph sz="quarter" idx="1"/>
          </p:nvPr>
        </p:nvSpPr>
        <p:spPr/>
        <p:txBody>
          <a:bodyPr>
            <a:normAutofit lnSpcReduction="10000"/>
          </a:bodyPr>
          <a:lstStyle/>
          <a:p>
            <a:pPr>
              <a:lnSpc>
                <a:spcPct val="90000"/>
              </a:lnSpc>
            </a:pPr>
            <a:r>
              <a:rPr lang="en-US" sz="2800" dirty="0" smtClean="0"/>
              <a:t>“It would also be helpful in our deliberations if you could rank ____’s contributions in comparison with others you have known at the same stage of professional development”</a:t>
            </a:r>
          </a:p>
          <a:p>
            <a:pPr>
              <a:lnSpc>
                <a:spcPct val="90000"/>
              </a:lnSpc>
            </a:pPr>
            <a:r>
              <a:rPr lang="en-US" sz="2800" dirty="0" smtClean="0"/>
              <a:t>“Enclosed you will find a copy of his/her curriculum vitae along with copies of publications selected by the candidate”</a:t>
            </a:r>
          </a:p>
          <a:p>
            <a:pPr>
              <a:lnSpc>
                <a:spcPct val="90000"/>
              </a:lnSpc>
            </a:pPr>
            <a:r>
              <a:rPr lang="en-US" sz="2800" dirty="0" smtClean="0"/>
              <a:t>“Please also describe the nature of your association with ___.”</a:t>
            </a:r>
          </a:p>
          <a:p>
            <a:pPr>
              <a:lnSpc>
                <a:spcPct val="90000"/>
              </a:lnSpc>
            </a:pPr>
            <a:r>
              <a:rPr lang="en-US" sz="2800" dirty="0" smtClean="0"/>
              <a:t>“… we do expect every faculty member to engage in research and scholarly activity appropriate to his or her own area of interest and specialization.”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LIS 451</a:t>
            </a:r>
          </a:p>
        </p:txBody>
      </p:sp>
      <p:sp>
        <p:nvSpPr>
          <p:cNvPr id="7" name="Slide Number Placeholder 6"/>
          <p:cNvSpPr>
            <a:spLocks noGrp="1"/>
          </p:cNvSpPr>
          <p:nvPr>
            <p:ph type="sldNum" sz="quarter" idx="12"/>
          </p:nvPr>
        </p:nvSpPr>
        <p:spPr/>
        <p:txBody>
          <a:bodyPr/>
          <a:lstStyle/>
          <a:p>
            <a:fld id="{CD55D35E-9CBB-4E19-AF91-89E4CE31DA13}" type="slidenum">
              <a:rPr lang="en-US"/>
              <a:pPr/>
              <a:t>25</a:t>
            </a:fld>
            <a:endParaRPr lang="en-US"/>
          </a:p>
        </p:txBody>
      </p:sp>
      <p:sp>
        <p:nvSpPr>
          <p:cNvPr id="55298" name="Rectangle 2"/>
          <p:cNvSpPr>
            <a:spLocks noGrp="1" noChangeArrowheads="1"/>
          </p:cNvSpPr>
          <p:nvPr>
            <p:ph type="title"/>
          </p:nvPr>
        </p:nvSpPr>
        <p:spPr/>
        <p:txBody>
          <a:bodyPr/>
          <a:lstStyle/>
          <a:p>
            <a:r>
              <a:rPr lang="en-US" b="1"/>
              <a:t>Criteria</a:t>
            </a:r>
          </a:p>
        </p:txBody>
      </p:sp>
      <p:sp>
        <p:nvSpPr>
          <p:cNvPr id="55299" name="Rectangle 3"/>
          <p:cNvSpPr>
            <a:spLocks noGrp="1" noChangeArrowheads="1"/>
          </p:cNvSpPr>
          <p:nvPr>
            <p:ph type="body" sz="half" idx="1"/>
          </p:nvPr>
        </p:nvSpPr>
        <p:spPr>
          <a:xfrm>
            <a:off x="685800" y="1981200"/>
            <a:ext cx="3814763" cy="4114800"/>
          </a:xfrm>
        </p:spPr>
        <p:txBody>
          <a:bodyPr/>
          <a:lstStyle/>
          <a:p>
            <a:r>
              <a:rPr lang="en-US" dirty="0"/>
              <a:t>Librarianship Ability and Effectiveness</a:t>
            </a:r>
          </a:p>
          <a:p>
            <a:r>
              <a:rPr lang="en-US" dirty="0"/>
              <a:t>The Scholarship of Teaching and Learning (when assigned)</a:t>
            </a:r>
          </a:p>
        </p:txBody>
      </p:sp>
      <p:sp>
        <p:nvSpPr>
          <p:cNvPr id="55300" name="Rectangle 4"/>
          <p:cNvSpPr>
            <a:spLocks noGrp="1" noChangeArrowheads="1"/>
          </p:cNvSpPr>
          <p:nvPr>
            <p:ph type="body" sz="half" idx="2"/>
          </p:nvPr>
        </p:nvSpPr>
        <p:spPr>
          <a:xfrm>
            <a:off x="4643438" y="1981200"/>
            <a:ext cx="3814762" cy="4114800"/>
          </a:xfrm>
        </p:spPr>
        <p:txBody>
          <a:bodyPr/>
          <a:lstStyle/>
          <a:p>
            <a:r>
              <a:rPr lang="en-US"/>
              <a:t>The Scholarship of Research and Creative Accomplishments</a:t>
            </a:r>
          </a:p>
          <a:p>
            <a:r>
              <a:rPr lang="en-US"/>
              <a:t>Service and the Scholarship of Service to the University, Society, and the Profession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And academic Libraries</a:t>
            </a:r>
            <a:endParaRPr lang="en-US" dirty="0"/>
          </a:p>
        </p:txBody>
      </p:sp>
      <p:sp>
        <p:nvSpPr>
          <p:cNvPr id="5" name="Title 4"/>
          <p:cNvSpPr>
            <a:spLocks noGrp="1"/>
          </p:cNvSpPr>
          <p:nvPr>
            <p:ph type="title"/>
          </p:nvPr>
        </p:nvSpPr>
        <p:spPr/>
        <p:txBody>
          <a:bodyPr/>
          <a:lstStyle/>
          <a:p>
            <a:r>
              <a:rPr lang="en-US" dirty="0" smtClean="0"/>
              <a:t>Accreditation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Accreditation Standards</a:t>
            </a:r>
            <a:endParaRPr lang="en-US" dirty="0"/>
          </a:p>
        </p:txBody>
      </p:sp>
      <p:sp>
        <p:nvSpPr>
          <p:cNvPr id="5" name="Content Placeholder 4"/>
          <p:cNvSpPr>
            <a:spLocks noGrp="1"/>
          </p:cNvSpPr>
          <p:nvPr>
            <p:ph sz="quarter" idx="1"/>
          </p:nvPr>
        </p:nvSpPr>
        <p:spPr/>
        <p:txBody>
          <a:bodyPr>
            <a:normAutofit lnSpcReduction="10000"/>
          </a:bodyPr>
          <a:lstStyle/>
          <a:p>
            <a:r>
              <a:rPr lang="en-US" dirty="0" smtClean="0"/>
              <a:t>CHEA</a:t>
            </a:r>
          </a:p>
          <a:p>
            <a:pPr lvl="1"/>
            <a:r>
              <a:rPr lang="en-US" dirty="0" smtClean="0"/>
              <a:t>Accredits accreditation organizations</a:t>
            </a:r>
          </a:p>
          <a:p>
            <a:pPr lvl="1"/>
            <a:r>
              <a:rPr lang="en-US" dirty="0" smtClean="0"/>
              <a:t>Tracks accredited institutions</a:t>
            </a:r>
          </a:p>
          <a:p>
            <a:pPr lvl="1"/>
            <a:r>
              <a:rPr lang="en-US" dirty="0" smtClean="0"/>
              <a:t>Represents accreditation to government and the public</a:t>
            </a:r>
          </a:p>
          <a:p>
            <a:r>
              <a:rPr lang="en-US" dirty="0" smtClean="0"/>
              <a:t>Regional</a:t>
            </a:r>
          </a:p>
          <a:p>
            <a:pPr lvl="1"/>
            <a:r>
              <a:rPr lang="en-US" dirty="0" smtClean="0"/>
              <a:t>Review at the institutional level</a:t>
            </a:r>
          </a:p>
          <a:p>
            <a:pPr lvl="1"/>
            <a:r>
              <a:rPr lang="en-US" dirty="0" smtClean="0"/>
              <a:t>Considers all aspects- financial, facilities, learning</a:t>
            </a:r>
          </a:p>
          <a:p>
            <a:pPr lvl="1"/>
            <a:r>
              <a:rPr lang="en-US" dirty="0" smtClean="0"/>
              <a:t>Prescriptive vs. non-prescriptive</a:t>
            </a:r>
          </a:p>
          <a:p>
            <a:r>
              <a:rPr lang="en-US" dirty="0" smtClean="0"/>
              <a:t>Program/Special</a:t>
            </a:r>
          </a:p>
          <a:p>
            <a:pPr lvl="1"/>
            <a:r>
              <a:rPr lang="en-US" dirty="0" smtClean="0"/>
              <a:t>Accredits individual programs</a:t>
            </a:r>
          </a:p>
          <a:p>
            <a:pPr lvl="1"/>
            <a:r>
              <a:rPr lang="en-US" dirty="0" smtClean="0"/>
              <a:t>Outcomes focused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of Accreditation</a:t>
            </a:r>
            <a:endParaRPr lang="en-US" dirty="0"/>
          </a:p>
        </p:txBody>
      </p:sp>
      <p:sp>
        <p:nvSpPr>
          <p:cNvPr id="3" name="Content Placeholder 2"/>
          <p:cNvSpPr>
            <a:spLocks noGrp="1"/>
          </p:cNvSpPr>
          <p:nvPr>
            <p:ph sz="quarter" idx="1"/>
          </p:nvPr>
        </p:nvSpPr>
        <p:spPr/>
        <p:txBody>
          <a:bodyPr/>
          <a:lstStyle/>
          <a:p>
            <a:r>
              <a:rPr lang="en-US" dirty="0" smtClean="0"/>
              <a:t>Stakeholder demands</a:t>
            </a:r>
          </a:p>
          <a:p>
            <a:r>
              <a:rPr lang="en-US" dirty="0" smtClean="0"/>
              <a:t>Higher Education Opportunity Act</a:t>
            </a:r>
          </a:p>
          <a:p>
            <a:r>
              <a:rPr lang="en-US" dirty="0" smtClean="0"/>
              <a:t>Recent actions against NAC</a:t>
            </a:r>
          </a:p>
          <a:p>
            <a:r>
              <a:rPr lang="en-US" dirty="0" smtClean="0"/>
              <a:t>Criticism of MSCHE</a:t>
            </a:r>
          </a:p>
          <a:p>
            <a:r>
              <a:rPr lang="en-US" dirty="0" smtClean="0"/>
              <a:t>Accountability, Transparency, and Improvement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D80DC28A-D1B1-4D1C-8D22-D4BE457428AF}" type="slidenum">
              <a:rPr lang="en-US"/>
              <a:pPr/>
              <a:t>29</a:t>
            </a:fld>
            <a:endParaRPr lang="en-US"/>
          </a:p>
        </p:txBody>
      </p:sp>
      <p:sp>
        <p:nvSpPr>
          <p:cNvPr id="34818" name="Rectangle 2"/>
          <p:cNvSpPr>
            <a:spLocks noGrp="1" noChangeArrowheads="1"/>
          </p:cNvSpPr>
          <p:nvPr>
            <p:ph type="title"/>
          </p:nvPr>
        </p:nvSpPr>
        <p:spPr>
          <a:xfrm>
            <a:off x="685800" y="609600"/>
            <a:ext cx="7772400" cy="685800"/>
          </a:xfrm>
        </p:spPr>
        <p:txBody>
          <a:bodyPr>
            <a:normAutofit fontScale="90000"/>
          </a:bodyPr>
          <a:lstStyle/>
          <a:p>
            <a:r>
              <a:rPr lang="en-US" sz="2800"/>
              <a:t>New England Association of Schools and Colleges</a:t>
            </a:r>
          </a:p>
        </p:txBody>
      </p:sp>
      <p:sp>
        <p:nvSpPr>
          <p:cNvPr id="34819" name="Rectangle 3"/>
          <p:cNvSpPr>
            <a:spLocks noGrp="1" noChangeArrowheads="1"/>
          </p:cNvSpPr>
          <p:nvPr>
            <p:ph type="body" idx="1"/>
          </p:nvPr>
        </p:nvSpPr>
        <p:spPr>
          <a:xfrm>
            <a:off x="685800" y="1600200"/>
            <a:ext cx="7772400" cy="4114800"/>
          </a:xfrm>
        </p:spPr>
        <p:txBody>
          <a:bodyPr>
            <a:normAutofit lnSpcReduction="10000"/>
          </a:bodyPr>
          <a:lstStyle/>
          <a:p>
            <a:r>
              <a:rPr lang="en-US" sz="2800"/>
              <a:t>Standard 7, Library and Information Resources:</a:t>
            </a:r>
          </a:p>
          <a:p>
            <a:pPr>
              <a:buFontTx/>
              <a:buNone/>
            </a:pPr>
            <a:endParaRPr lang="en-US" sz="2800"/>
          </a:p>
          <a:p>
            <a:pPr>
              <a:buFontTx/>
              <a:buNone/>
            </a:pPr>
            <a:r>
              <a:rPr lang="en-US" sz="2400"/>
              <a:t>7.1: The institution makes available the library and information resources necessary for the fulfillment of its mission and purposes. These resources support the academic and research program and the intellectual and cultural development of students, faculty, and staff. Library and information resources may include the holdings and necessary services and equipment of libraries, media centers, computer centers, language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Education History</a:t>
            </a:r>
            <a:endParaRPr lang="en-US" dirty="0"/>
          </a:p>
        </p:txBody>
      </p:sp>
      <p:sp>
        <p:nvSpPr>
          <p:cNvPr id="3" name="Content Placeholder 2"/>
          <p:cNvSpPr>
            <a:spLocks noGrp="1"/>
          </p:cNvSpPr>
          <p:nvPr>
            <p:ph sz="quarter" idx="1"/>
          </p:nvPr>
        </p:nvSpPr>
        <p:spPr/>
        <p:txBody>
          <a:bodyPr/>
          <a:lstStyle/>
          <a:p>
            <a:r>
              <a:rPr lang="en-US" dirty="0" smtClean="0"/>
              <a:t>Early colleges in the United States</a:t>
            </a:r>
          </a:p>
          <a:p>
            <a:pPr lvl="1"/>
            <a:r>
              <a:rPr lang="en-US" dirty="0" smtClean="0"/>
              <a:t>Relied on a “classical” curriculum</a:t>
            </a:r>
          </a:p>
          <a:p>
            <a:pPr lvl="1"/>
            <a:r>
              <a:rPr lang="en-US" dirty="0" smtClean="0"/>
              <a:t>Often centered on training young men for the ministry</a:t>
            </a:r>
          </a:p>
          <a:p>
            <a:r>
              <a:rPr lang="en-US" dirty="0" smtClean="0"/>
              <a:t>Decentralized system with strong ties to local communities</a:t>
            </a:r>
          </a:p>
          <a:p>
            <a:pPr lvl="1"/>
            <a:r>
              <a:rPr lang="en-US" dirty="0" smtClean="0"/>
              <a:t>No national university</a:t>
            </a:r>
          </a:p>
          <a:p>
            <a:pPr lvl="1"/>
            <a:r>
              <a:rPr lang="en-US" dirty="0" smtClean="0"/>
              <a:t>One responsibility was to train men for jobs in the local community</a:t>
            </a:r>
          </a:p>
          <a:p>
            <a:pPr lvl="1"/>
            <a:r>
              <a:rPr lang="en-US" dirty="0" smtClean="0"/>
              <a:t>Often received financial support from the community (donations and endowments)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2AE37B6A-B9B1-4F01-AB92-966CB06E2591}" type="slidenum">
              <a:rPr lang="en-US"/>
              <a:pPr/>
              <a:t>30</a:t>
            </a:fld>
            <a:endParaRPr lang="en-US"/>
          </a:p>
        </p:txBody>
      </p:sp>
      <p:sp>
        <p:nvSpPr>
          <p:cNvPr id="35842" name="Rectangle 2"/>
          <p:cNvSpPr>
            <a:spLocks noGrp="1" noChangeArrowheads="1"/>
          </p:cNvSpPr>
          <p:nvPr>
            <p:ph type="title"/>
          </p:nvPr>
        </p:nvSpPr>
        <p:spPr/>
        <p:txBody>
          <a:bodyPr/>
          <a:lstStyle/>
          <a:p>
            <a:endParaRPr lang="en-US"/>
          </a:p>
        </p:txBody>
      </p:sp>
      <p:sp>
        <p:nvSpPr>
          <p:cNvPr id="35843" name="Rectangle 3"/>
          <p:cNvSpPr>
            <a:spLocks noGrp="1" noChangeArrowheads="1"/>
          </p:cNvSpPr>
          <p:nvPr>
            <p:ph type="body" idx="1"/>
          </p:nvPr>
        </p:nvSpPr>
        <p:spPr/>
        <p:txBody>
          <a:bodyPr/>
          <a:lstStyle/>
          <a:p>
            <a:pPr>
              <a:buFontTx/>
              <a:buNone/>
            </a:pPr>
            <a:r>
              <a:rPr lang="en-US"/>
              <a:t>	l</a:t>
            </a:r>
            <a:r>
              <a:rPr lang="en-US" sz="2800"/>
              <a:t>aboratories, museums, and any other repositories of information or technological systems required for the support of institutional offerings. Clear and disseminated policies govern access, usage, and maintenance of the library, information resources, and services. The institution ensures that the students use these resources as an integral part of their education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ABFEF3F7-42CD-4A7F-806B-43CB6EF98393}" type="slidenum">
              <a:rPr lang="en-US"/>
              <a:pPr/>
              <a:t>31</a:t>
            </a:fld>
            <a:endParaRPr lang="en-US"/>
          </a:p>
        </p:txBody>
      </p:sp>
      <p:sp>
        <p:nvSpPr>
          <p:cNvPr id="36866" name="Rectangle 2"/>
          <p:cNvSpPr>
            <a:spLocks noGrp="1" noChangeArrowheads="1"/>
          </p:cNvSpPr>
          <p:nvPr>
            <p:ph type="title"/>
          </p:nvPr>
        </p:nvSpPr>
        <p:spPr>
          <a:xfrm>
            <a:off x="685800" y="609600"/>
            <a:ext cx="7772400" cy="533400"/>
          </a:xfrm>
        </p:spPr>
        <p:txBody>
          <a:bodyPr>
            <a:normAutofit fontScale="90000"/>
          </a:bodyPr>
          <a:lstStyle/>
          <a:p>
            <a:endParaRPr lang="en-US" sz="4000"/>
          </a:p>
        </p:txBody>
      </p:sp>
      <p:sp>
        <p:nvSpPr>
          <p:cNvPr id="36867" name="Rectangle 3"/>
          <p:cNvSpPr>
            <a:spLocks noGrp="1" noChangeArrowheads="1"/>
          </p:cNvSpPr>
          <p:nvPr>
            <p:ph type="body" idx="1"/>
          </p:nvPr>
        </p:nvSpPr>
        <p:spPr>
          <a:xfrm>
            <a:off x="685800" y="1524000"/>
            <a:ext cx="7772400" cy="4114800"/>
          </a:xfrm>
        </p:spPr>
        <p:txBody>
          <a:bodyPr>
            <a:normAutofit lnSpcReduction="10000"/>
          </a:bodyPr>
          <a:lstStyle/>
          <a:p>
            <a:pPr>
              <a:buFontTx/>
              <a:buNone/>
            </a:pPr>
            <a:r>
              <a:rPr lang="en-US" sz="2800"/>
              <a:t>	</a:t>
            </a:r>
            <a:r>
              <a:rPr lang="en-US" sz="2400"/>
              <a:t>7.2: Through the institution’s ownership or guaranteed access, sufficient collections, information technology systems, and services are readily accessible to students, wherever programs are located or however they are delivered. These collections, systems, and services are sufficient in quality, level, diversity, quantity,. And currency to support and enrich the institution’s academic offerings. The institution provides facilities adequate to house the collections and equipment so as to foster an atmosphere conducive to inquiry, study, and learning among students, faculty, and staff</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0EAA8D49-851A-4813-900B-18E847825571}" type="slidenum">
              <a:rPr lang="en-US"/>
              <a:pPr/>
              <a:t>32</a:t>
            </a:fld>
            <a:endParaRPr lang="en-US"/>
          </a:p>
        </p:txBody>
      </p:sp>
      <p:sp>
        <p:nvSpPr>
          <p:cNvPr id="37890" name="Rectangle 2"/>
          <p:cNvSpPr>
            <a:spLocks noGrp="1" noChangeArrowheads="1"/>
          </p:cNvSpPr>
          <p:nvPr>
            <p:ph type="title"/>
          </p:nvPr>
        </p:nvSpPr>
        <p:spPr>
          <a:xfrm>
            <a:off x="685800" y="609600"/>
            <a:ext cx="7772400" cy="381000"/>
          </a:xfrm>
        </p:spPr>
        <p:txBody>
          <a:bodyPr>
            <a:normAutofit fontScale="90000"/>
          </a:bodyPr>
          <a:lstStyle/>
          <a:p>
            <a:endParaRPr lang="en-US" sz="4000"/>
          </a:p>
        </p:txBody>
      </p:sp>
      <p:sp>
        <p:nvSpPr>
          <p:cNvPr id="37891" name="Rectangle 3"/>
          <p:cNvSpPr>
            <a:spLocks noGrp="1" noChangeArrowheads="1"/>
          </p:cNvSpPr>
          <p:nvPr>
            <p:ph type="body" idx="1"/>
          </p:nvPr>
        </p:nvSpPr>
        <p:spPr>
          <a:xfrm>
            <a:off x="685800" y="1447800"/>
            <a:ext cx="7772400" cy="4343400"/>
          </a:xfrm>
        </p:spPr>
        <p:txBody>
          <a:bodyPr/>
          <a:lstStyle/>
          <a:p>
            <a:pPr lvl="1">
              <a:buFontTx/>
              <a:buNone/>
            </a:pPr>
            <a:r>
              <a:rPr lang="en-US"/>
              <a:t>7.3: The institution provides sufficient and consistent financial support for the effective maintenance and improvement of the institution’s library, information resources, and services. It makes provision for their proper maintenance, preservation, currency, and security. It allocates resources for scholarly support services compatible with its instructional and research programs and the needs of faculty and students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44F78DB8-D7E0-4A4D-82F2-E3BF5B249894}" type="slidenum">
              <a:rPr lang="en-US"/>
              <a:pPr/>
              <a:t>33</a:t>
            </a:fld>
            <a:endParaRPr lang="en-US"/>
          </a:p>
        </p:txBody>
      </p:sp>
      <p:sp>
        <p:nvSpPr>
          <p:cNvPr id="38914" name="Rectangle 2"/>
          <p:cNvSpPr>
            <a:spLocks noGrp="1" noChangeArrowheads="1"/>
          </p:cNvSpPr>
          <p:nvPr>
            <p:ph type="title"/>
          </p:nvPr>
        </p:nvSpPr>
        <p:spPr/>
        <p:txBody>
          <a:bodyPr/>
          <a:lstStyle/>
          <a:p>
            <a:endParaRPr lang="en-US"/>
          </a:p>
        </p:txBody>
      </p:sp>
      <p:sp>
        <p:nvSpPr>
          <p:cNvPr id="38915" name="Rectangle 3"/>
          <p:cNvSpPr>
            <a:spLocks noGrp="1" noChangeArrowheads="1"/>
          </p:cNvSpPr>
          <p:nvPr>
            <p:ph type="body" idx="1"/>
          </p:nvPr>
        </p:nvSpPr>
        <p:spPr/>
        <p:txBody>
          <a:bodyPr/>
          <a:lstStyle/>
          <a:p>
            <a:pPr lvl="1">
              <a:buFontTx/>
              <a:buNone/>
            </a:pPr>
            <a:r>
              <a:rPr lang="en-US"/>
              <a:t>7.4: Professionally qualified and numerically adequate staff administer the institution’s library, information resources, and services. The institution provides </a:t>
            </a:r>
            <a:r>
              <a:rPr lang="en-US" u="sng"/>
              <a:t>appropriate orientation and training for use of these resources, as well as instruction in basic information literacy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BE96828B-E71C-4127-93F8-5988B70E0683}" type="slidenum">
              <a:rPr lang="en-US"/>
              <a:pPr/>
              <a:t>34</a:t>
            </a:fld>
            <a:endParaRPr lang="en-US"/>
          </a:p>
        </p:txBody>
      </p:sp>
      <p:sp>
        <p:nvSpPr>
          <p:cNvPr id="39938" name="Rectangle 2"/>
          <p:cNvSpPr>
            <a:spLocks noGrp="1" noChangeArrowheads="1"/>
          </p:cNvSpPr>
          <p:nvPr>
            <p:ph type="title"/>
          </p:nvPr>
        </p:nvSpPr>
        <p:spPr>
          <a:xfrm>
            <a:off x="685800" y="609600"/>
            <a:ext cx="7772400" cy="228600"/>
          </a:xfrm>
        </p:spPr>
        <p:txBody>
          <a:bodyPr>
            <a:normAutofit fontScale="90000"/>
          </a:bodyPr>
          <a:lstStyle/>
          <a:p>
            <a:endParaRPr lang="en-US" sz="4000"/>
          </a:p>
        </p:txBody>
      </p:sp>
      <p:sp>
        <p:nvSpPr>
          <p:cNvPr id="39939" name="Rectangle 3"/>
          <p:cNvSpPr>
            <a:spLocks noGrp="1" noChangeArrowheads="1"/>
          </p:cNvSpPr>
          <p:nvPr>
            <p:ph type="body" idx="1"/>
          </p:nvPr>
        </p:nvSpPr>
        <p:spPr>
          <a:xfrm>
            <a:off x="685800" y="1219200"/>
            <a:ext cx="7772400" cy="4572000"/>
          </a:xfrm>
        </p:spPr>
        <p:txBody>
          <a:bodyPr/>
          <a:lstStyle/>
          <a:p>
            <a:pPr>
              <a:buFontTx/>
              <a:buNone/>
            </a:pPr>
            <a:r>
              <a:rPr lang="en-US"/>
              <a:t>	7.5: The institution participates in the exchange of resources and services with other institutions and within networks as necessary to support and supplement its educational programs. It provides appropriate support for distance learning students and faculty, such as on-line reference service and contractual access to relevant off-campus library resources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3A9E3E26-EC11-40E4-97AB-DDFB809EF2B1}" type="slidenum">
              <a:rPr lang="en-US"/>
              <a:pPr/>
              <a:t>35</a:t>
            </a:fld>
            <a:endParaRPr lang="en-US"/>
          </a:p>
        </p:txBody>
      </p:sp>
      <p:sp>
        <p:nvSpPr>
          <p:cNvPr id="40962" name="Rectangle 2"/>
          <p:cNvSpPr>
            <a:spLocks noGrp="1" noChangeArrowheads="1"/>
          </p:cNvSpPr>
          <p:nvPr>
            <p:ph type="title"/>
          </p:nvPr>
        </p:nvSpPr>
        <p:spPr>
          <a:xfrm>
            <a:off x="685800" y="609600"/>
            <a:ext cx="7772400" cy="533400"/>
          </a:xfrm>
        </p:spPr>
        <p:txBody>
          <a:bodyPr>
            <a:normAutofit fontScale="90000"/>
          </a:bodyPr>
          <a:lstStyle/>
          <a:p>
            <a:endParaRPr lang="en-US" sz="4000"/>
          </a:p>
        </p:txBody>
      </p:sp>
      <p:sp>
        <p:nvSpPr>
          <p:cNvPr id="40963" name="Rectangle 3"/>
          <p:cNvSpPr>
            <a:spLocks noGrp="1" noChangeArrowheads="1"/>
          </p:cNvSpPr>
          <p:nvPr>
            <p:ph type="body" idx="1"/>
          </p:nvPr>
        </p:nvSpPr>
        <p:spPr>
          <a:xfrm>
            <a:off x="685800" y="1524000"/>
            <a:ext cx="7772400" cy="4114800"/>
          </a:xfrm>
        </p:spPr>
        <p:txBody>
          <a:bodyPr/>
          <a:lstStyle/>
          <a:p>
            <a:pPr>
              <a:lnSpc>
                <a:spcPct val="90000"/>
              </a:lnSpc>
              <a:buFontTx/>
              <a:buNone/>
            </a:pPr>
            <a:r>
              <a:rPr lang="en-US"/>
              <a:t> 7.6: The institution regularly and systematically evaluates the adequacy and utilization of its library, information resources, and services and uses the results of the data to improve and increase the effectiveness of these services</a:t>
            </a:r>
          </a:p>
          <a:p>
            <a:pPr>
              <a:lnSpc>
                <a:spcPct val="90000"/>
              </a:lnSpc>
              <a:buFontTx/>
              <a:buNone/>
            </a:pPr>
            <a:endParaRPr lang="en-US"/>
          </a:p>
          <a:p>
            <a:pPr>
              <a:lnSpc>
                <a:spcPct val="90000"/>
              </a:lnSpc>
              <a:buFontTx/>
              <a:buNone/>
            </a:pPr>
            <a:r>
              <a:rPr lang="en-US"/>
              <a:t>	--How do you interpret this? What should be done to act on 7.6?</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Accreditation</a:t>
            </a:r>
            <a:endParaRPr lang="en-US" dirty="0"/>
          </a:p>
        </p:txBody>
      </p:sp>
      <p:sp>
        <p:nvSpPr>
          <p:cNvPr id="3" name="Content Placeholder 2"/>
          <p:cNvSpPr>
            <a:spLocks noGrp="1"/>
          </p:cNvSpPr>
          <p:nvPr>
            <p:ph sz="quarter" idx="1"/>
          </p:nvPr>
        </p:nvSpPr>
        <p:spPr/>
        <p:txBody>
          <a:bodyPr/>
          <a:lstStyle/>
          <a:p>
            <a:r>
              <a:rPr lang="en-US" dirty="0" smtClean="0"/>
              <a:t>Disciplines and professional programs</a:t>
            </a:r>
          </a:p>
          <a:p>
            <a:r>
              <a:rPr lang="en-US" dirty="0" smtClean="0"/>
              <a:t>To what extent should libraries focus collection development (and collection resources) on those disciplines for which there are “professional standards</a:t>
            </a:r>
            <a:r>
              <a:rPr lang="en-US" dirty="0" smtClean="0"/>
              <a:t>?”</a:t>
            </a: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B21CC1B3-762B-4ED5-B90B-653979832A7E}" type="slidenum">
              <a:rPr lang="en-US"/>
              <a:pPr/>
              <a:t>37</a:t>
            </a:fld>
            <a:endParaRPr lang="en-US"/>
          </a:p>
        </p:txBody>
      </p:sp>
      <p:sp>
        <p:nvSpPr>
          <p:cNvPr id="43010" name="Rectangle 2"/>
          <p:cNvSpPr>
            <a:spLocks noGrp="1" noChangeArrowheads="1"/>
          </p:cNvSpPr>
          <p:nvPr>
            <p:ph type="title"/>
          </p:nvPr>
        </p:nvSpPr>
        <p:spPr/>
        <p:txBody>
          <a:bodyPr/>
          <a:lstStyle/>
          <a:p>
            <a:r>
              <a:rPr lang="en-US" dirty="0"/>
              <a:t>Library Standards</a:t>
            </a:r>
          </a:p>
        </p:txBody>
      </p:sp>
      <p:sp>
        <p:nvSpPr>
          <p:cNvPr id="43011" name="Rectangle 3"/>
          <p:cNvSpPr>
            <a:spLocks noGrp="1" noChangeArrowheads="1"/>
          </p:cNvSpPr>
          <p:nvPr>
            <p:ph type="body" idx="1"/>
          </p:nvPr>
        </p:nvSpPr>
        <p:spPr/>
        <p:txBody>
          <a:bodyPr/>
          <a:lstStyle/>
          <a:p>
            <a:pPr>
              <a:lnSpc>
                <a:spcPct val="80000"/>
              </a:lnSpc>
            </a:pPr>
            <a:r>
              <a:rPr lang="en-US" sz="2800" dirty="0">
                <a:hlinkClick r:id="rId2"/>
              </a:rPr>
              <a:t>Standards for College Libraries (January 2000)</a:t>
            </a:r>
            <a:endParaRPr lang="en-US" sz="2400" dirty="0"/>
          </a:p>
          <a:p>
            <a:pPr>
              <a:lnSpc>
                <a:spcPct val="80000"/>
              </a:lnSpc>
            </a:pPr>
            <a:r>
              <a:rPr lang="en-US" sz="2800" dirty="0"/>
              <a:t>Standards for University Libraries (</a:t>
            </a:r>
            <a:r>
              <a:rPr lang="en-US" sz="2800" u="sng" dirty="0"/>
              <a:t>February 1989</a:t>
            </a:r>
            <a:r>
              <a:rPr lang="en-US" sz="2800" dirty="0"/>
              <a:t>)</a:t>
            </a:r>
          </a:p>
          <a:p>
            <a:pPr>
              <a:lnSpc>
                <a:spcPct val="80000"/>
              </a:lnSpc>
            </a:pPr>
            <a:r>
              <a:rPr lang="en-US" sz="2800" dirty="0"/>
              <a:t>Standards for Community, Junior and Technical College Learning Resources Programs (July 1994)</a:t>
            </a:r>
          </a:p>
          <a:p>
            <a:pPr>
              <a:lnSpc>
                <a:spcPct val="80000"/>
              </a:lnSpc>
            </a:pPr>
            <a:r>
              <a:rPr lang="en-US" sz="2800" dirty="0"/>
              <a:t>Information Literacy Competency Standards for Higher Education (January 2000)</a:t>
            </a:r>
          </a:p>
          <a:p>
            <a:pPr>
              <a:lnSpc>
                <a:spcPct val="80000"/>
              </a:lnSpc>
            </a:pPr>
            <a:r>
              <a:rPr lang="en-US" sz="2800" dirty="0"/>
              <a:t>Other policies are available at the ACRL Web site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287207FE-92B8-46EB-ACD1-53898631BFB1}" type="slidenum">
              <a:rPr lang="en-US"/>
              <a:pPr/>
              <a:t>38</a:t>
            </a:fld>
            <a:endParaRPr lang="en-US"/>
          </a:p>
        </p:txBody>
      </p:sp>
      <p:sp>
        <p:nvSpPr>
          <p:cNvPr id="56322" name="Rectangle 2"/>
          <p:cNvSpPr>
            <a:spLocks noGrp="1" noChangeArrowheads="1"/>
          </p:cNvSpPr>
          <p:nvPr>
            <p:ph type="title"/>
          </p:nvPr>
        </p:nvSpPr>
        <p:spPr/>
        <p:txBody>
          <a:bodyPr/>
          <a:lstStyle/>
          <a:p>
            <a:r>
              <a:rPr lang="en-US"/>
              <a:t>Open-Systems View</a:t>
            </a:r>
          </a:p>
        </p:txBody>
      </p:sp>
      <p:sp>
        <p:nvSpPr>
          <p:cNvPr id="56323" name="Rectangle 3"/>
          <p:cNvSpPr>
            <a:spLocks noGrp="1" noChangeArrowheads="1"/>
          </p:cNvSpPr>
          <p:nvPr>
            <p:ph type="body" idx="1"/>
          </p:nvPr>
        </p:nvSpPr>
        <p:spPr/>
        <p:txBody>
          <a:bodyPr/>
          <a:lstStyle/>
          <a:p>
            <a:r>
              <a:rPr lang="en-US"/>
              <a:t>Part of the “Organization-Environment Theory of Management” (late 20</a:t>
            </a:r>
            <a:r>
              <a:rPr lang="en-US" baseline="30000"/>
              <a:t>th</a:t>
            </a:r>
            <a:r>
              <a:rPr lang="en-US"/>
              <a:t> century)</a:t>
            </a:r>
          </a:p>
          <a:p>
            <a:r>
              <a:rPr lang="en-US"/>
              <a:t>Views the organization as an open system which takes in resources from its environment and changes or transforms them into goods and services that are then sent back to the environment where customers use (buy) them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LIS 451</a:t>
            </a:r>
          </a:p>
        </p:txBody>
      </p:sp>
      <p:sp>
        <p:nvSpPr>
          <p:cNvPr id="10" name="Slide Number Placeholder 5"/>
          <p:cNvSpPr>
            <a:spLocks noGrp="1"/>
          </p:cNvSpPr>
          <p:nvPr>
            <p:ph type="sldNum" sz="quarter" idx="12"/>
          </p:nvPr>
        </p:nvSpPr>
        <p:spPr/>
        <p:txBody>
          <a:bodyPr/>
          <a:lstStyle/>
          <a:p>
            <a:fld id="{3B9E5956-5517-4AAF-A148-6006F637C16B}" type="slidenum">
              <a:rPr lang="en-US"/>
              <a:pPr/>
              <a:t>39</a:t>
            </a:fld>
            <a:endParaRPr lang="en-US"/>
          </a:p>
        </p:txBody>
      </p:sp>
      <p:sp>
        <p:nvSpPr>
          <p:cNvPr id="57346" name="Rectangle 2"/>
          <p:cNvSpPr>
            <a:spLocks noGrp="1" noChangeArrowheads="1"/>
          </p:cNvSpPr>
          <p:nvPr>
            <p:ph type="title"/>
          </p:nvPr>
        </p:nvSpPr>
        <p:spPr>
          <a:xfrm>
            <a:off x="685800" y="304800"/>
            <a:ext cx="7772400" cy="685800"/>
          </a:xfrm>
        </p:spPr>
        <p:txBody>
          <a:bodyPr>
            <a:normAutofit fontScale="90000"/>
          </a:bodyPr>
          <a:lstStyle/>
          <a:p>
            <a:r>
              <a:rPr lang="en-US" sz="4000" dirty="0"/>
              <a:t>Systems Model</a:t>
            </a:r>
          </a:p>
        </p:txBody>
      </p:sp>
      <p:sp>
        <p:nvSpPr>
          <p:cNvPr id="57347" name="Rectangle 3"/>
          <p:cNvSpPr>
            <a:spLocks noGrp="1" noChangeArrowheads="1"/>
          </p:cNvSpPr>
          <p:nvPr>
            <p:ph type="body" idx="1"/>
          </p:nvPr>
        </p:nvSpPr>
        <p:spPr>
          <a:xfrm>
            <a:off x="457200" y="1524000"/>
            <a:ext cx="8229600" cy="4419600"/>
          </a:xfrm>
        </p:spPr>
        <p:txBody>
          <a:bodyPr/>
          <a:lstStyle/>
          <a:p>
            <a:pPr>
              <a:lnSpc>
                <a:spcPct val="90000"/>
              </a:lnSpc>
            </a:pPr>
            <a:r>
              <a:rPr lang="en-US" dirty="0"/>
              <a:t>One basis for analysis used in academic libraries:</a:t>
            </a:r>
          </a:p>
          <a:p>
            <a:pPr>
              <a:lnSpc>
                <a:spcPct val="90000"/>
              </a:lnSpc>
            </a:pPr>
            <a:endParaRPr lang="en-US" dirty="0"/>
          </a:p>
          <a:p>
            <a:pPr>
              <a:lnSpc>
                <a:spcPct val="90000"/>
              </a:lnSpc>
              <a:buFontTx/>
              <a:buNone/>
            </a:pPr>
            <a:r>
              <a:rPr lang="en-US" dirty="0"/>
              <a:t>Input  	  </a:t>
            </a:r>
            <a:r>
              <a:rPr lang="en-US" dirty="0" smtClean="0"/>
              <a:t>      Throughput</a:t>
            </a:r>
            <a:r>
              <a:rPr lang="en-US" dirty="0"/>
              <a:t>	      	</a:t>
            </a:r>
            <a:r>
              <a:rPr lang="en-US" dirty="0" smtClean="0"/>
              <a:t>    Output</a:t>
            </a:r>
            <a:endParaRPr lang="en-US" dirty="0"/>
          </a:p>
          <a:p>
            <a:pPr>
              <a:lnSpc>
                <a:spcPct val="90000"/>
              </a:lnSpc>
              <a:buFontTx/>
              <a:buNone/>
            </a:pPr>
            <a:r>
              <a:rPr lang="en-US" dirty="0"/>
              <a:t>								</a:t>
            </a:r>
          </a:p>
          <a:p>
            <a:pPr>
              <a:lnSpc>
                <a:spcPct val="90000"/>
              </a:lnSpc>
              <a:buFontTx/>
              <a:buNone/>
            </a:pPr>
            <a:r>
              <a:rPr lang="en-US" dirty="0"/>
              <a:t>			Evaluation Feedback			</a:t>
            </a:r>
          </a:p>
          <a:p>
            <a:pPr>
              <a:lnSpc>
                <a:spcPct val="90000"/>
              </a:lnSpc>
            </a:pPr>
            <a:endParaRPr lang="en-US" dirty="0">
              <a:sym typeface="Wingdings" pitchFamily="2" charset="2"/>
            </a:endParaRPr>
          </a:p>
          <a:p>
            <a:pPr>
              <a:lnSpc>
                <a:spcPct val="90000"/>
              </a:lnSpc>
            </a:pPr>
            <a:r>
              <a:rPr lang="en-US" dirty="0">
                <a:sym typeface="Wingdings" pitchFamily="2" charset="2"/>
              </a:rPr>
              <a:t>Applicable to any type of library, of any size.</a:t>
            </a:r>
          </a:p>
        </p:txBody>
      </p:sp>
      <p:sp>
        <p:nvSpPr>
          <p:cNvPr id="57348" name="AutoShape 4"/>
          <p:cNvSpPr>
            <a:spLocks noChangeArrowheads="1"/>
          </p:cNvSpPr>
          <p:nvPr/>
        </p:nvSpPr>
        <p:spPr bwMode="auto">
          <a:xfrm>
            <a:off x="1828800" y="2438400"/>
            <a:ext cx="976313" cy="485775"/>
          </a:xfrm>
          <a:prstGeom prst="right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en-US"/>
          </a:p>
        </p:txBody>
      </p:sp>
      <p:sp>
        <p:nvSpPr>
          <p:cNvPr id="57349" name="AutoShape 5"/>
          <p:cNvSpPr>
            <a:spLocks noChangeArrowheads="1"/>
          </p:cNvSpPr>
          <p:nvPr/>
        </p:nvSpPr>
        <p:spPr bwMode="auto">
          <a:xfrm>
            <a:off x="5105400" y="2438400"/>
            <a:ext cx="976313" cy="485775"/>
          </a:xfrm>
          <a:prstGeom prst="right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en-US"/>
          </a:p>
        </p:txBody>
      </p:sp>
      <p:sp>
        <p:nvSpPr>
          <p:cNvPr id="57350" name="AutoShape 6"/>
          <p:cNvSpPr>
            <a:spLocks noChangeArrowheads="1"/>
          </p:cNvSpPr>
          <p:nvPr/>
        </p:nvSpPr>
        <p:spPr bwMode="auto">
          <a:xfrm rot="10800000">
            <a:off x="6400800" y="3048000"/>
            <a:ext cx="814388" cy="86677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57351" name="AutoShape 7"/>
          <p:cNvSpPr>
            <a:spLocks noChangeArrowheads="1"/>
          </p:cNvSpPr>
          <p:nvPr/>
        </p:nvSpPr>
        <p:spPr bwMode="auto">
          <a:xfrm rot="16200000">
            <a:off x="1016794" y="2945606"/>
            <a:ext cx="814388" cy="86677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Education History</a:t>
            </a:r>
            <a:endParaRPr lang="en-US" dirty="0"/>
          </a:p>
        </p:txBody>
      </p:sp>
      <p:sp>
        <p:nvSpPr>
          <p:cNvPr id="3" name="Content Placeholder 2"/>
          <p:cNvSpPr>
            <a:spLocks noGrp="1"/>
          </p:cNvSpPr>
          <p:nvPr>
            <p:ph sz="quarter" idx="1"/>
          </p:nvPr>
        </p:nvSpPr>
        <p:spPr/>
        <p:txBody>
          <a:bodyPr/>
          <a:lstStyle/>
          <a:p>
            <a:r>
              <a:rPr lang="en-US" dirty="0" smtClean="0"/>
              <a:t>Strong ties to local community and investment by local leaders resulted in uniquely American approach to governance:</a:t>
            </a:r>
          </a:p>
          <a:p>
            <a:r>
              <a:rPr lang="en-US" dirty="0" smtClean="0"/>
              <a:t>Board of Trustees</a:t>
            </a:r>
          </a:p>
          <a:p>
            <a:pPr lvl="1"/>
            <a:r>
              <a:rPr lang="en-US" dirty="0" smtClean="0"/>
              <a:t>Assumed financial and educational responsibility</a:t>
            </a:r>
          </a:p>
          <a:p>
            <a:pPr lvl="1"/>
            <a:r>
              <a:rPr lang="en-US" dirty="0" smtClean="0"/>
              <a:t>Generally oversees functions (esp. financial) of institution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09827919-0F57-488E-B223-FFC185136E94}" type="slidenum">
              <a:rPr lang="en-US"/>
              <a:pPr/>
              <a:t>40</a:t>
            </a:fld>
            <a:endParaRPr lang="en-US"/>
          </a:p>
        </p:txBody>
      </p:sp>
      <p:sp>
        <p:nvSpPr>
          <p:cNvPr id="58370" name="Rectangle 2"/>
          <p:cNvSpPr>
            <a:spLocks noGrp="1" noChangeArrowheads="1"/>
          </p:cNvSpPr>
          <p:nvPr>
            <p:ph type="title"/>
          </p:nvPr>
        </p:nvSpPr>
        <p:spPr/>
        <p:txBody>
          <a:bodyPr/>
          <a:lstStyle/>
          <a:p>
            <a:r>
              <a:rPr lang="en-US"/>
              <a:t>Systems Model</a:t>
            </a:r>
          </a:p>
        </p:txBody>
      </p:sp>
      <p:sp>
        <p:nvSpPr>
          <p:cNvPr id="58371" name="Rectangle 3"/>
          <p:cNvSpPr>
            <a:spLocks noGrp="1" noChangeArrowheads="1"/>
          </p:cNvSpPr>
          <p:nvPr>
            <p:ph type="body" idx="1"/>
          </p:nvPr>
        </p:nvSpPr>
        <p:spPr/>
        <p:txBody>
          <a:bodyPr/>
          <a:lstStyle/>
          <a:p>
            <a:r>
              <a:rPr lang="en-US"/>
              <a:t>Outcomes would be an enhanced quality of life or improved productivity for the client or customer</a:t>
            </a:r>
          </a:p>
          <a:p>
            <a:r>
              <a:rPr lang="en-US"/>
              <a:t>Feedback would be information from any part of the system</a:t>
            </a:r>
          </a:p>
          <a:p>
            <a:r>
              <a:rPr lang="en-US"/>
              <a:t>Apply the system model to analyze each pillar of the library’s infrastructure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LIS 451</a:t>
            </a:r>
          </a:p>
        </p:txBody>
      </p:sp>
      <p:sp>
        <p:nvSpPr>
          <p:cNvPr id="7" name="Slide Number Placeholder 5"/>
          <p:cNvSpPr>
            <a:spLocks noGrp="1"/>
          </p:cNvSpPr>
          <p:nvPr>
            <p:ph type="sldNum" sz="quarter" idx="12"/>
          </p:nvPr>
        </p:nvSpPr>
        <p:spPr/>
        <p:txBody>
          <a:bodyPr/>
          <a:lstStyle/>
          <a:p>
            <a:fld id="{E7AB0649-299B-4ABD-A504-5DD7F1A5131C}" type="slidenum">
              <a:rPr lang="en-US"/>
              <a:pPr/>
              <a:t>41</a:t>
            </a:fld>
            <a:endParaRPr lang="en-US"/>
          </a:p>
        </p:txBody>
      </p:sp>
      <p:sp>
        <p:nvSpPr>
          <p:cNvPr id="59394" name="Rectangle 2"/>
          <p:cNvSpPr>
            <a:spLocks noGrp="1" noChangeArrowheads="1"/>
          </p:cNvSpPr>
          <p:nvPr>
            <p:ph type="title"/>
          </p:nvPr>
        </p:nvSpPr>
        <p:spPr>
          <a:xfrm>
            <a:off x="685800" y="381000"/>
            <a:ext cx="7772400" cy="685800"/>
          </a:xfrm>
        </p:spPr>
        <p:txBody>
          <a:bodyPr>
            <a:normAutofit fontScale="90000"/>
          </a:bodyPr>
          <a:lstStyle/>
          <a:p>
            <a:r>
              <a:rPr lang="en-US" sz="4000"/>
              <a:t>Library Infrastructure</a:t>
            </a:r>
          </a:p>
        </p:txBody>
      </p:sp>
      <p:sp>
        <p:nvSpPr>
          <p:cNvPr id="59395" name="Rectangle 3"/>
          <p:cNvSpPr>
            <a:spLocks noGrp="1" noChangeArrowheads="1"/>
          </p:cNvSpPr>
          <p:nvPr>
            <p:ph type="body" idx="1"/>
          </p:nvPr>
        </p:nvSpPr>
        <p:spPr>
          <a:xfrm>
            <a:off x="457200" y="1219200"/>
            <a:ext cx="8229600" cy="4724400"/>
          </a:xfrm>
        </p:spPr>
        <p:txBody>
          <a:bodyPr/>
          <a:lstStyle/>
          <a:p>
            <a:pPr>
              <a:lnSpc>
                <a:spcPct val="90000"/>
              </a:lnSpc>
            </a:pPr>
            <a:endParaRPr lang="en-US" sz="2800"/>
          </a:p>
          <a:p>
            <a:pPr>
              <a:lnSpc>
                <a:spcPct val="90000"/>
              </a:lnSpc>
            </a:pPr>
            <a:endParaRPr lang="en-US" sz="2800">
              <a:sym typeface="Wingdings" pitchFamily="2" charset="2"/>
            </a:endParaRPr>
          </a:p>
          <a:p>
            <a:pPr>
              <a:lnSpc>
                <a:spcPct val="90000"/>
              </a:lnSpc>
            </a:pPr>
            <a:endParaRPr lang="en-US" sz="2800">
              <a:sym typeface="Wingdings" pitchFamily="2" charset="2"/>
            </a:endParaRPr>
          </a:p>
          <a:p>
            <a:pPr>
              <a:lnSpc>
                <a:spcPct val="90000"/>
              </a:lnSpc>
            </a:pPr>
            <a:endParaRPr lang="en-US" sz="2800">
              <a:sym typeface="Wingdings" pitchFamily="2" charset="2"/>
            </a:endParaRPr>
          </a:p>
          <a:p>
            <a:pPr lvl="1">
              <a:lnSpc>
                <a:spcPct val="90000"/>
              </a:lnSpc>
            </a:pPr>
            <a:endParaRPr lang="en-US" sz="2400">
              <a:sym typeface="Wingdings" pitchFamily="2" charset="2"/>
            </a:endParaRPr>
          </a:p>
          <a:p>
            <a:pPr lvl="1">
              <a:lnSpc>
                <a:spcPct val="90000"/>
              </a:lnSpc>
            </a:pPr>
            <a:endParaRPr lang="en-US" sz="2400">
              <a:sym typeface="Wingdings" pitchFamily="2" charset="2"/>
            </a:endParaRPr>
          </a:p>
          <a:p>
            <a:pPr lvl="1">
              <a:lnSpc>
                <a:spcPct val="90000"/>
              </a:lnSpc>
              <a:buFontTx/>
              <a:buNone/>
            </a:pPr>
            <a:endParaRPr lang="en-US" sz="2400">
              <a:sym typeface="Wingdings" pitchFamily="2" charset="2"/>
            </a:endParaRPr>
          </a:p>
          <a:p>
            <a:pPr>
              <a:lnSpc>
                <a:spcPct val="90000"/>
              </a:lnSpc>
            </a:pPr>
            <a:r>
              <a:rPr lang="en-US" sz="2800">
                <a:sym typeface="Wingdings" pitchFamily="2" charset="2"/>
              </a:rPr>
              <a:t>Applicable to any size of academic library.</a:t>
            </a:r>
          </a:p>
          <a:p>
            <a:pPr>
              <a:lnSpc>
                <a:spcPct val="90000"/>
              </a:lnSpc>
            </a:pPr>
            <a:r>
              <a:rPr lang="en-US" sz="2800">
                <a:sym typeface="Wingdings" pitchFamily="2" charset="2"/>
              </a:rPr>
              <a:t>Weakness of any of one of these pillars causes problems throughout the library.</a:t>
            </a:r>
            <a:endParaRPr lang="en-US" sz="2800"/>
          </a:p>
        </p:txBody>
      </p:sp>
      <p:graphicFrame>
        <p:nvGraphicFramePr>
          <p:cNvPr id="62464" name="Object 0"/>
          <p:cNvGraphicFramePr>
            <a:graphicFrameLocks noChangeAspect="1"/>
          </p:cNvGraphicFramePr>
          <p:nvPr/>
        </p:nvGraphicFramePr>
        <p:xfrm>
          <a:off x="2362200" y="1219200"/>
          <a:ext cx="5605463" cy="3208338"/>
        </p:xfrm>
        <a:graphic>
          <a:graphicData uri="http://schemas.openxmlformats.org/presentationml/2006/ole">
            <p:oleObj spid="_x0000_s1026" name="Document" r:id="rId3" imgW="5606038" imgH="3208461" progId="Word.Document.8">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LIS 451</a:t>
            </a:r>
          </a:p>
        </p:txBody>
      </p:sp>
      <p:sp>
        <p:nvSpPr>
          <p:cNvPr id="6" name="Slide Number Placeholder 5"/>
          <p:cNvSpPr>
            <a:spLocks noGrp="1"/>
          </p:cNvSpPr>
          <p:nvPr>
            <p:ph type="sldNum" sz="quarter" idx="12"/>
          </p:nvPr>
        </p:nvSpPr>
        <p:spPr/>
        <p:txBody>
          <a:bodyPr/>
          <a:lstStyle/>
          <a:p>
            <a:fld id="{2B1E95B4-11A6-475D-BFCC-A93B11A7D455}" type="slidenum">
              <a:rPr lang="en-US"/>
              <a:pPr/>
              <a:t>42</a:t>
            </a:fld>
            <a:endParaRPr lang="en-US"/>
          </a:p>
        </p:txBody>
      </p:sp>
      <p:sp>
        <p:nvSpPr>
          <p:cNvPr id="60418" name="Rectangle 2"/>
          <p:cNvSpPr>
            <a:spLocks noGrp="1" noChangeArrowheads="1"/>
          </p:cNvSpPr>
          <p:nvPr>
            <p:ph type="title"/>
          </p:nvPr>
        </p:nvSpPr>
        <p:spPr/>
        <p:txBody>
          <a:bodyPr/>
          <a:lstStyle/>
          <a:p>
            <a:r>
              <a:rPr lang="en-US"/>
              <a:t>Systems Model</a:t>
            </a:r>
          </a:p>
        </p:txBody>
      </p:sp>
      <p:sp>
        <p:nvSpPr>
          <p:cNvPr id="60419" name="Rectangle 3"/>
          <p:cNvSpPr>
            <a:spLocks noGrp="1" noChangeArrowheads="1"/>
          </p:cNvSpPr>
          <p:nvPr>
            <p:ph type="body" idx="1"/>
          </p:nvPr>
        </p:nvSpPr>
        <p:spPr/>
        <p:txBody>
          <a:bodyPr/>
          <a:lstStyle/>
          <a:p>
            <a:r>
              <a:rPr lang="en-US" sz="2800"/>
              <a:t>Inputs are most often associated with the planning function</a:t>
            </a:r>
          </a:p>
          <a:p>
            <a:r>
              <a:rPr lang="en-US" sz="2800"/>
              <a:t>Throughputs are often dependent upon staffing (organizational structure; HR process; leadership and management)</a:t>
            </a:r>
          </a:p>
          <a:p>
            <a:r>
              <a:rPr lang="en-US" sz="2800"/>
              <a:t>Outputs are services which are measured and reported (control and coordinating) </a:t>
            </a:r>
          </a:p>
          <a:p>
            <a:r>
              <a:rPr lang="en-US" sz="2800"/>
              <a:t>Feedback influences inputs for improvement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LIS 451</a:t>
            </a:r>
          </a:p>
        </p:txBody>
      </p:sp>
      <p:sp>
        <p:nvSpPr>
          <p:cNvPr id="7" name="Slide Number Placeholder 6"/>
          <p:cNvSpPr>
            <a:spLocks noGrp="1"/>
          </p:cNvSpPr>
          <p:nvPr>
            <p:ph type="sldNum" sz="quarter" idx="12"/>
          </p:nvPr>
        </p:nvSpPr>
        <p:spPr/>
        <p:txBody>
          <a:bodyPr/>
          <a:lstStyle/>
          <a:p>
            <a:fld id="{1988EB95-B6E0-49F2-A639-AE62E0C3263D}" type="slidenum">
              <a:rPr lang="en-US"/>
              <a:pPr/>
              <a:t>43</a:t>
            </a:fld>
            <a:endParaRPr lang="en-US"/>
          </a:p>
        </p:txBody>
      </p:sp>
      <p:sp>
        <p:nvSpPr>
          <p:cNvPr id="44034" name="Rectangle 2"/>
          <p:cNvSpPr>
            <a:spLocks noGrp="1" noChangeArrowheads="1"/>
          </p:cNvSpPr>
          <p:nvPr>
            <p:ph type="title"/>
          </p:nvPr>
        </p:nvSpPr>
        <p:spPr/>
        <p:txBody>
          <a:bodyPr/>
          <a:lstStyle/>
          <a:p>
            <a:r>
              <a:rPr lang="en-US"/>
              <a:t>Issue Briefs</a:t>
            </a:r>
          </a:p>
        </p:txBody>
      </p:sp>
      <p:sp>
        <p:nvSpPr>
          <p:cNvPr id="44035" name="Rectangle 3"/>
          <p:cNvSpPr>
            <a:spLocks noGrp="1" noChangeArrowheads="1"/>
          </p:cNvSpPr>
          <p:nvPr>
            <p:ph type="body" sz="half" idx="1"/>
          </p:nvPr>
        </p:nvSpPr>
        <p:spPr>
          <a:xfrm>
            <a:off x="685800" y="1981200"/>
            <a:ext cx="3814763" cy="4114800"/>
          </a:xfrm>
        </p:spPr>
        <p:txBody>
          <a:bodyPr/>
          <a:lstStyle/>
          <a:p>
            <a:r>
              <a:rPr lang="en-US"/>
              <a:t>Issue Framework</a:t>
            </a:r>
          </a:p>
          <a:p>
            <a:pPr lvl="1"/>
            <a:r>
              <a:rPr lang="en-US"/>
              <a:t>Length of paper</a:t>
            </a:r>
          </a:p>
          <a:p>
            <a:pPr lvl="1"/>
            <a:r>
              <a:rPr lang="en-US"/>
              <a:t>Citations and references</a:t>
            </a:r>
          </a:p>
          <a:p>
            <a:pPr lvl="1"/>
            <a:r>
              <a:rPr lang="en-US"/>
              <a:t>Well (tightly) written</a:t>
            </a:r>
          </a:p>
          <a:p>
            <a:pPr lvl="1"/>
            <a:r>
              <a:rPr lang="en-US"/>
              <a:t>How much is “fact”—any controversies</a:t>
            </a:r>
          </a:p>
          <a:p>
            <a:pPr>
              <a:buFontTx/>
              <a:buNone/>
            </a:pPr>
            <a:endParaRPr lang="en-US"/>
          </a:p>
        </p:txBody>
      </p:sp>
      <p:sp>
        <p:nvSpPr>
          <p:cNvPr id="44036" name="Rectangle 4"/>
          <p:cNvSpPr>
            <a:spLocks noGrp="1" noChangeArrowheads="1"/>
          </p:cNvSpPr>
          <p:nvPr>
            <p:ph type="body" sz="half" idx="2"/>
          </p:nvPr>
        </p:nvSpPr>
        <p:spPr>
          <a:xfrm>
            <a:off x="4643438" y="1981200"/>
            <a:ext cx="3814762" cy="4114800"/>
          </a:xfrm>
        </p:spPr>
        <p:txBody>
          <a:bodyPr/>
          <a:lstStyle/>
          <a:p>
            <a:r>
              <a:rPr lang="en-US"/>
              <a:t>Scope Note </a:t>
            </a:r>
          </a:p>
          <a:p>
            <a:r>
              <a:rPr lang="en-US"/>
              <a:t>The issue</a:t>
            </a:r>
          </a:p>
          <a:p>
            <a:r>
              <a:rPr lang="en-US"/>
              <a:t>Key aspects </a:t>
            </a:r>
          </a:p>
          <a:p>
            <a:r>
              <a:rPr lang="en-US"/>
              <a:t>Recent developments</a:t>
            </a:r>
          </a:p>
          <a:p>
            <a:r>
              <a:rPr lang="en-US"/>
              <a:t>Key readings</a:t>
            </a:r>
          </a:p>
          <a:p>
            <a:r>
              <a:rPr lang="en-US"/>
              <a:t>Major leaders</a:t>
            </a:r>
          </a:p>
          <a:p>
            <a:r>
              <a:rPr lang="en-US"/>
              <a:t>References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LIS 451</a:t>
            </a:r>
          </a:p>
        </p:txBody>
      </p:sp>
      <p:sp>
        <p:nvSpPr>
          <p:cNvPr id="7" name="Slide Number Placeholder 6"/>
          <p:cNvSpPr>
            <a:spLocks noGrp="1"/>
          </p:cNvSpPr>
          <p:nvPr>
            <p:ph type="sldNum" sz="quarter" idx="12"/>
          </p:nvPr>
        </p:nvSpPr>
        <p:spPr/>
        <p:txBody>
          <a:bodyPr/>
          <a:lstStyle/>
          <a:p>
            <a:fld id="{EBC171A4-66BD-44EA-A78D-52F8CD94AE95}" type="slidenum">
              <a:rPr lang="en-US"/>
              <a:pPr/>
              <a:t>44</a:t>
            </a:fld>
            <a:endParaRPr lang="en-US"/>
          </a:p>
        </p:txBody>
      </p:sp>
      <p:sp>
        <p:nvSpPr>
          <p:cNvPr id="47108" name="Rectangle 4"/>
          <p:cNvSpPr>
            <a:spLocks noGrp="1" noChangeArrowheads="1"/>
          </p:cNvSpPr>
          <p:nvPr>
            <p:ph type="title"/>
          </p:nvPr>
        </p:nvSpPr>
        <p:spPr/>
        <p:txBody>
          <a:bodyPr/>
          <a:lstStyle/>
          <a:p>
            <a:r>
              <a:rPr lang="en-US"/>
              <a:t>Example</a:t>
            </a:r>
          </a:p>
        </p:txBody>
      </p:sp>
      <p:sp>
        <p:nvSpPr>
          <p:cNvPr id="47109" name="Rectangle 5"/>
          <p:cNvSpPr>
            <a:spLocks noGrp="1" noChangeArrowheads="1"/>
          </p:cNvSpPr>
          <p:nvPr>
            <p:ph type="body" sz="half" idx="1"/>
          </p:nvPr>
        </p:nvSpPr>
        <p:spPr/>
        <p:txBody>
          <a:bodyPr/>
          <a:lstStyle/>
          <a:p>
            <a:r>
              <a:rPr lang="en-US"/>
              <a:t>Accountability (for information literacy program)</a:t>
            </a:r>
          </a:p>
        </p:txBody>
      </p:sp>
      <p:sp>
        <p:nvSpPr>
          <p:cNvPr id="47110" name="Rectangle 6"/>
          <p:cNvSpPr>
            <a:spLocks noGrp="1" noChangeArrowheads="1"/>
          </p:cNvSpPr>
          <p:nvPr>
            <p:ph type="body" sz="half" idx="2"/>
          </p:nvPr>
        </p:nvSpPr>
        <p:spPr/>
        <p:txBody>
          <a:bodyPr/>
          <a:lstStyle/>
          <a:p>
            <a:r>
              <a:rPr lang="en-US"/>
              <a:t>Scope Note </a:t>
            </a:r>
          </a:p>
          <a:p>
            <a:r>
              <a:rPr lang="en-US"/>
              <a:t>The issue</a:t>
            </a:r>
          </a:p>
          <a:p>
            <a:r>
              <a:rPr lang="en-US"/>
              <a:t>Key aspects </a:t>
            </a:r>
          </a:p>
          <a:p>
            <a:r>
              <a:rPr lang="en-US"/>
              <a:t>Recent developments</a:t>
            </a:r>
          </a:p>
          <a:p>
            <a:r>
              <a:rPr lang="en-US"/>
              <a:t>Key readings</a:t>
            </a:r>
          </a:p>
          <a:p>
            <a:r>
              <a:rPr lang="en-US"/>
              <a:t>Major leaders</a:t>
            </a:r>
          </a:p>
          <a:p>
            <a:r>
              <a:rPr lang="en-US"/>
              <a:t>References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LIS 451</a:t>
            </a:r>
          </a:p>
        </p:txBody>
      </p:sp>
      <p:sp>
        <p:nvSpPr>
          <p:cNvPr id="7" name="Slide Number Placeholder 6"/>
          <p:cNvSpPr>
            <a:spLocks noGrp="1"/>
          </p:cNvSpPr>
          <p:nvPr>
            <p:ph type="sldNum" sz="quarter" idx="12"/>
          </p:nvPr>
        </p:nvSpPr>
        <p:spPr/>
        <p:txBody>
          <a:bodyPr/>
          <a:lstStyle/>
          <a:p>
            <a:fld id="{820B776E-8654-4833-AA63-629D51126FAD}" type="slidenum">
              <a:rPr lang="en-US"/>
              <a:pPr/>
              <a:t>5</a:t>
            </a:fld>
            <a:endParaRPr lang="en-US"/>
          </a:p>
        </p:txBody>
      </p:sp>
      <p:sp>
        <p:nvSpPr>
          <p:cNvPr id="6146" name="Rectangle 2"/>
          <p:cNvSpPr>
            <a:spLocks noGrp="1" noChangeArrowheads="1"/>
          </p:cNvSpPr>
          <p:nvPr>
            <p:ph type="title"/>
          </p:nvPr>
        </p:nvSpPr>
        <p:spPr/>
        <p:txBody>
          <a:bodyPr/>
          <a:lstStyle/>
          <a:p>
            <a:r>
              <a:rPr lang="en-US" sz="3200"/>
              <a:t>Some Key Developments</a:t>
            </a:r>
          </a:p>
        </p:txBody>
      </p:sp>
      <p:sp>
        <p:nvSpPr>
          <p:cNvPr id="6147" name="Rectangle 3"/>
          <p:cNvSpPr>
            <a:spLocks noGrp="1" noChangeArrowheads="1"/>
          </p:cNvSpPr>
          <p:nvPr>
            <p:ph type="body" sz="half" idx="1"/>
          </p:nvPr>
        </p:nvSpPr>
        <p:spPr/>
        <p:txBody>
          <a:bodyPr/>
          <a:lstStyle/>
          <a:p>
            <a:pPr>
              <a:lnSpc>
                <a:spcPct val="90000"/>
              </a:lnSpc>
            </a:pPr>
            <a:r>
              <a:rPr lang="en-US" sz="2400"/>
              <a:t>Morrill Land Grant Act </a:t>
            </a:r>
          </a:p>
          <a:p>
            <a:pPr>
              <a:lnSpc>
                <a:spcPct val="90000"/>
              </a:lnSpc>
            </a:pPr>
            <a:r>
              <a:rPr lang="en-US" sz="2400"/>
              <a:t>Emergence of public universities</a:t>
            </a:r>
          </a:p>
          <a:p>
            <a:pPr>
              <a:lnSpc>
                <a:spcPct val="90000"/>
              </a:lnSpc>
            </a:pPr>
            <a:r>
              <a:rPr lang="en-US" sz="2400"/>
              <a:t>Emergence of “the elective principle”</a:t>
            </a:r>
          </a:p>
          <a:p>
            <a:pPr lvl="1">
              <a:lnSpc>
                <a:spcPct val="90000"/>
              </a:lnSpc>
            </a:pPr>
            <a:r>
              <a:rPr lang="en-US" sz="2000"/>
              <a:t>Expansion of knowledge areas</a:t>
            </a:r>
          </a:p>
          <a:p>
            <a:pPr lvl="1">
              <a:lnSpc>
                <a:spcPct val="90000"/>
              </a:lnSpc>
            </a:pPr>
            <a:r>
              <a:rPr lang="en-US" sz="2000"/>
              <a:t>Moved individual to center of the educational universe and asserted that “all educated men” need not know the same thing	</a:t>
            </a:r>
          </a:p>
        </p:txBody>
      </p:sp>
      <p:sp>
        <p:nvSpPr>
          <p:cNvPr id="6148" name="Rectangle 4"/>
          <p:cNvSpPr>
            <a:spLocks noGrp="1" noChangeArrowheads="1"/>
          </p:cNvSpPr>
          <p:nvPr>
            <p:ph type="body" sz="half" idx="2"/>
          </p:nvPr>
        </p:nvSpPr>
        <p:spPr/>
        <p:txBody>
          <a:bodyPr/>
          <a:lstStyle/>
          <a:p>
            <a:r>
              <a:rPr lang="en-US" sz="2400"/>
              <a:t>The education of women</a:t>
            </a:r>
          </a:p>
          <a:p>
            <a:r>
              <a:rPr lang="en-US" sz="2400"/>
              <a:t>Progressive Movement and the Wisconsin Idea</a:t>
            </a:r>
          </a:p>
          <a:p>
            <a:pPr lvl="1"/>
            <a:r>
              <a:rPr lang="en-US" sz="2000"/>
              <a:t>Informed intelligence when applied to the problems of modern society could make democracy work more effectively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Some Key Developments</a:t>
            </a:r>
            <a:endParaRPr lang="en-US" dirty="0"/>
          </a:p>
        </p:txBody>
      </p:sp>
      <p:sp>
        <p:nvSpPr>
          <p:cNvPr id="5" name="Date Placeholder 4"/>
          <p:cNvSpPr>
            <a:spLocks noGrp="1"/>
          </p:cNvSpPr>
          <p:nvPr>
            <p:ph type="dt" sz="half" idx="10"/>
          </p:nvPr>
        </p:nvSpPr>
        <p:spPr/>
        <p:txBody>
          <a:bodyPr/>
          <a:lstStyle/>
          <a:p>
            <a:r>
              <a:rPr lang="en-US"/>
              <a:t>LIS 451</a:t>
            </a:r>
          </a:p>
        </p:txBody>
      </p:sp>
      <p:sp>
        <p:nvSpPr>
          <p:cNvPr id="7" name="Slide Number Placeholder 6"/>
          <p:cNvSpPr>
            <a:spLocks noGrp="1"/>
          </p:cNvSpPr>
          <p:nvPr>
            <p:ph type="sldNum" sz="quarter" idx="12"/>
          </p:nvPr>
        </p:nvSpPr>
        <p:spPr/>
        <p:txBody>
          <a:bodyPr/>
          <a:lstStyle/>
          <a:p>
            <a:fld id="{D855B904-81BB-4D1A-B0C5-5B3781200769}" type="slidenum">
              <a:rPr lang="en-US"/>
              <a:pPr/>
              <a:t>6</a:t>
            </a:fld>
            <a:endParaRPr lang="en-US"/>
          </a:p>
        </p:txBody>
      </p:sp>
      <p:sp>
        <p:nvSpPr>
          <p:cNvPr id="7171" name="Rectangle 3"/>
          <p:cNvSpPr>
            <a:spLocks noGrp="1" noChangeArrowheads="1"/>
          </p:cNvSpPr>
          <p:nvPr>
            <p:ph sz="quarter" idx="1"/>
          </p:nvPr>
        </p:nvSpPr>
        <p:spPr/>
        <p:txBody>
          <a:bodyPr>
            <a:normAutofit/>
          </a:bodyPr>
          <a:lstStyle/>
          <a:p>
            <a:pPr>
              <a:lnSpc>
                <a:spcPct val="90000"/>
              </a:lnSpc>
            </a:pPr>
            <a:r>
              <a:rPr lang="en-US" sz="2400" dirty="0"/>
              <a:t>Adoption of German model: PhD and focus on graduate education and the seminar method of instruction (movement away from indoctrination of accepted truths to stimulation of independent thinking and research</a:t>
            </a:r>
            <a:r>
              <a:rPr lang="en-US" sz="2400" dirty="0" smtClean="0"/>
              <a:t>)</a:t>
            </a:r>
          </a:p>
          <a:p>
            <a:pPr>
              <a:lnSpc>
                <a:spcPct val="90000"/>
              </a:lnSpc>
            </a:pPr>
            <a:r>
              <a:rPr lang="en-US" sz="2400" dirty="0" smtClean="0"/>
              <a:t>Johns Hopkins University, 1876</a:t>
            </a:r>
            <a:endParaRPr lang="en-US" sz="2400" dirty="0"/>
          </a:p>
          <a:p>
            <a:pPr>
              <a:lnSpc>
                <a:spcPct val="90000"/>
              </a:lnSpc>
            </a:pPr>
            <a:r>
              <a:rPr lang="en-US" sz="2400" dirty="0"/>
              <a:t>Place of </a:t>
            </a:r>
            <a:r>
              <a:rPr lang="en-US" sz="2400" i="1" dirty="0"/>
              <a:t>research</a:t>
            </a:r>
            <a:r>
              <a:rPr lang="en-US" sz="2400" dirty="0"/>
              <a:t> in universities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Education History</a:t>
            </a:r>
            <a:endParaRPr lang="en-US" dirty="0"/>
          </a:p>
        </p:txBody>
      </p:sp>
      <p:sp>
        <p:nvSpPr>
          <p:cNvPr id="3" name="Content Placeholder 2"/>
          <p:cNvSpPr>
            <a:spLocks noGrp="1"/>
          </p:cNvSpPr>
          <p:nvPr>
            <p:ph sz="quarter" idx="1"/>
          </p:nvPr>
        </p:nvSpPr>
        <p:spPr/>
        <p:txBody>
          <a:bodyPr/>
          <a:lstStyle/>
          <a:p>
            <a:r>
              <a:rPr lang="en-US" dirty="0" smtClean="0"/>
              <a:t>Creation of the accreditation system</a:t>
            </a:r>
          </a:p>
          <a:p>
            <a:pPr lvl="1"/>
            <a:r>
              <a:rPr lang="en-US" dirty="0" smtClean="0"/>
              <a:t>Transfer credit</a:t>
            </a:r>
          </a:p>
          <a:p>
            <a:pPr lvl="1"/>
            <a:r>
              <a:rPr lang="en-US" dirty="0" smtClean="0"/>
              <a:t>Admission requirement</a:t>
            </a:r>
          </a:p>
          <a:p>
            <a:pPr lvl="1"/>
            <a:r>
              <a:rPr lang="en-US" dirty="0" smtClean="0"/>
              <a:t>Quality and Improvement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History and Overview</a:t>
            </a:r>
            <a:endParaRPr lang="en-US" dirty="0"/>
          </a:p>
        </p:txBody>
      </p:sp>
      <p:sp>
        <p:nvSpPr>
          <p:cNvPr id="4" name="Title 3"/>
          <p:cNvSpPr>
            <a:spLocks noGrp="1"/>
          </p:cNvSpPr>
          <p:nvPr>
            <p:ph type="ctrTitle"/>
          </p:nvPr>
        </p:nvSpPr>
        <p:spPr/>
        <p:txBody>
          <a:bodyPr/>
          <a:lstStyle/>
          <a:p>
            <a:r>
              <a:rPr lang="en-US" dirty="0" smtClean="0"/>
              <a:t>Academic Libraries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Academic Libraries</a:t>
            </a:r>
            <a:endParaRPr lang="en-US" dirty="0"/>
          </a:p>
        </p:txBody>
      </p:sp>
      <p:sp>
        <p:nvSpPr>
          <p:cNvPr id="3" name="Content Placeholder 2"/>
          <p:cNvSpPr>
            <a:spLocks noGrp="1"/>
          </p:cNvSpPr>
          <p:nvPr>
            <p:ph sz="quarter" idx="1"/>
          </p:nvPr>
        </p:nvSpPr>
        <p:spPr/>
        <p:txBody>
          <a:bodyPr/>
          <a:lstStyle/>
          <a:p>
            <a:r>
              <a:rPr lang="en-US" dirty="0" smtClean="0"/>
              <a:t>Mirrored trends in higher education</a:t>
            </a:r>
          </a:p>
          <a:p>
            <a:r>
              <a:rPr lang="en-US" dirty="0" smtClean="0"/>
              <a:t>Originally, closed stacks, limited hours.</a:t>
            </a:r>
          </a:p>
          <a:p>
            <a:r>
              <a:rPr lang="en-US" sz="2400" dirty="0" smtClean="0"/>
              <a:t>Restricted access: To obtain any book not among those set aside “for the common Use of the College,” undergraduates had to procure “an order under the Hands of the President, One Professor &amp; One Tutor to the Librarian to deliver what Books they shall judge proper for the Perusal of such a Student.” Students could borrow as many as three volumes at a time</a:t>
            </a:r>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445</TotalTime>
  <Words>1978</Words>
  <Application>Microsoft Office PowerPoint</Application>
  <PresentationFormat>On-screen Show (4:3)</PresentationFormat>
  <Paragraphs>259</Paragraphs>
  <Slides>44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Civic</vt:lpstr>
      <vt:lpstr>Microsoft Word Document</vt:lpstr>
      <vt:lpstr>Historical Overview</vt:lpstr>
      <vt:lpstr>Education in the United States</vt:lpstr>
      <vt:lpstr>Higher Education History</vt:lpstr>
      <vt:lpstr>Higher Education History</vt:lpstr>
      <vt:lpstr>Some Key Developments</vt:lpstr>
      <vt:lpstr>Some Key Developments</vt:lpstr>
      <vt:lpstr>Higher Education History</vt:lpstr>
      <vt:lpstr>Academic Libraries</vt:lpstr>
      <vt:lpstr>History of Academic Libraries</vt:lpstr>
      <vt:lpstr>History of Academic Libraries</vt:lpstr>
      <vt:lpstr>History of Academic Libraries</vt:lpstr>
      <vt:lpstr>History of Academic Libraries</vt:lpstr>
      <vt:lpstr>History of Academic Libraries</vt:lpstr>
      <vt:lpstr>Academic Libraries</vt:lpstr>
      <vt:lpstr>Political Context</vt:lpstr>
      <vt:lpstr>Political Context</vt:lpstr>
      <vt:lpstr>HCL Mission Statement</vt:lpstr>
      <vt:lpstr>O’Neill Library Mission Statement</vt:lpstr>
      <vt:lpstr>D’Alzon Library Mission Statement</vt:lpstr>
      <vt:lpstr>Oberlin College Library Mission Statement</vt:lpstr>
      <vt:lpstr>Director/Staff as</vt:lpstr>
      <vt:lpstr>Status (Academic/Faculty)</vt:lpstr>
      <vt:lpstr>Penn State- Library Tenure Review</vt:lpstr>
      <vt:lpstr>Penn State Library Tenure Review</vt:lpstr>
      <vt:lpstr>Criteria</vt:lpstr>
      <vt:lpstr>Accreditation</vt:lpstr>
      <vt:lpstr>Accreditation Standards</vt:lpstr>
      <vt:lpstr>Current State of Accreditation</vt:lpstr>
      <vt:lpstr>New England Association of Schools and Colleges</vt:lpstr>
      <vt:lpstr>Slide 30</vt:lpstr>
      <vt:lpstr>Slide 31</vt:lpstr>
      <vt:lpstr>Slide 32</vt:lpstr>
      <vt:lpstr>Slide 33</vt:lpstr>
      <vt:lpstr>Slide 34</vt:lpstr>
      <vt:lpstr>Slide 35</vt:lpstr>
      <vt:lpstr>Program Accreditation</vt:lpstr>
      <vt:lpstr>Library Standards</vt:lpstr>
      <vt:lpstr>Open-Systems View</vt:lpstr>
      <vt:lpstr>Systems Model</vt:lpstr>
      <vt:lpstr>Systems Model</vt:lpstr>
      <vt:lpstr>Library Infrastructure</vt:lpstr>
      <vt:lpstr>Systems Model</vt:lpstr>
      <vt:lpstr>Issue Briefs</vt:lpstr>
      <vt:lpstr>Example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Overview</dc:title>
  <dc:creator>David</dc:creator>
  <cp:lastModifiedBy>David</cp:lastModifiedBy>
  <cp:revision>30</cp:revision>
  <dcterms:created xsi:type="dcterms:W3CDTF">2010-02-01T20:31:15Z</dcterms:created>
  <dcterms:modified xsi:type="dcterms:W3CDTF">2010-02-03T16:43:56Z</dcterms:modified>
</cp:coreProperties>
</file>